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270" r:id="rId5"/>
    <p:sldId id="319" r:id="rId6"/>
    <p:sldId id="320" r:id="rId7"/>
    <p:sldId id="340" r:id="rId8"/>
    <p:sldId id="321" r:id="rId9"/>
    <p:sldId id="341" r:id="rId10"/>
    <p:sldId id="323" r:id="rId11"/>
    <p:sldId id="342" r:id="rId12"/>
    <p:sldId id="327" r:id="rId13"/>
    <p:sldId id="343" r:id="rId14"/>
    <p:sldId id="325" r:id="rId15"/>
    <p:sldId id="344" r:id="rId16"/>
    <p:sldId id="329" r:id="rId17"/>
    <p:sldId id="345" r:id="rId18"/>
    <p:sldId id="331" r:id="rId19"/>
    <p:sldId id="346" r:id="rId20"/>
    <p:sldId id="333" r:id="rId21"/>
    <p:sldId id="347" r:id="rId22"/>
    <p:sldId id="335" r:id="rId23"/>
    <p:sldId id="348" r:id="rId24"/>
    <p:sldId id="337" r:id="rId25"/>
    <p:sldId id="288"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554"/>
    <a:srgbClr val="2F4C1B"/>
    <a:srgbClr val="C2D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48" d="100"/>
          <a:sy n="48" d="100"/>
        </p:scale>
        <p:origin x="121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 lot has changed over the last 30 years. Have a look at the images on screen of different items and we will ask you to vote for the one that you think is from 30 years ago. You vote through one of the poses shown on the screen. Give an example</a:t>
            </a:r>
          </a:p>
          <a:p>
            <a:endParaRPr lang="en-GB"/>
          </a:p>
          <a:p>
            <a:r>
              <a:rPr lang="en-GB"/>
              <a:t>If you are not comfortable or not able to get active, you can vote with choosing 1, 2 or 3 instead.</a:t>
            </a:r>
          </a:p>
        </p:txBody>
      </p:sp>
      <p:sp>
        <p:nvSpPr>
          <p:cNvPr id="4" name="Slide Number Placeholder 3"/>
          <p:cNvSpPr>
            <a:spLocks noGrp="1"/>
          </p:cNvSpPr>
          <p:nvPr>
            <p:ph type="sldNum" sz="quarter" idx="5"/>
          </p:nvPr>
        </p:nvSpPr>
        <p:spPr/>
        <p:txBody>
          <a:bodyPr/>
          <a:lstStyle/>
          <a:p>
            <a:fld id="{EF6D4E8F-758C-40E8-A209-ED4DE552BFB7}" type="slidenum">
              <a:rPr lang="en-GB" smtClean="0"/>
              <a:t>1</a:t>
            </a:fld>
            <a:endParaRPr lang="en-GB"/>
          </a:p>
        </p:txBody>
      </p:sp>
    </p:spTree>
    <p:extLst>
      <p:ext uri="{BB962C8B-B14F-4D97-AF65-F5344CB8AC3E}">
        <p14:creationId xmlns:p14="http://schemas.microsoft.com/office/powerpoint/2010/main" val="222569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already know that seaweed contains plenty of minerals and vitamins, but what else makes it such a brilliant fertilizer? It can be added directly to soil without decomposing first, it is non-toxic and can be easily absorbed by plants. It also doesn’t cause problems for ocean ecosystems if it is washed off the land and into rivers and the sea, unlike chemical based nitrogen </a:t>
            </a:r>
            <a:r>
              <a:rPr lang="en-US" err="1"/>
              <a:t>fertilisers</a:t>
            </a:r>
            <a:r>
              <a:rPr lang="en-US"/>
              <a:t> that are used widely.</a:t>
            </a:r>
          </a:p>
        </p:txBody>
      </p:sp>
    </p:spTree>
    <p:extLst>
      <p:ext uri="{BB962C8B-B14F-4D97-AF65-F5344CB8AC3E}">
        <p14:creationId xmlns:p14="http://schemas.microsoft.com/office/powerpoint/2010/main" val="1456329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Fungi. There is still lots of work to do to make this happen, but scientists have found a way to create a fuel which would run an everyday, petrol or diesel car without having to adapt it in anyway. Could this be the next answer to greener travel? </a:t>
            </a:r>
          </a:p>
        </p:txBody>
      </p:sp>
    </p:spTree>
    <p:extLst>
      <p:ext uri="{BB962C8B-B14F-4D97-AF65-F5344CB8AC3E}">
        <p14:creationId xmlns:p14="http://schemas.microsoft.com/office/powerpoint/2010/main" val="363932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Ounce for ounce, seaweed contains more minerals and vitamins than any other food growing on land. Some of the nutrients which seaweed is high in includes iron, calcium and vitamin c, just to name a few.</a:t>
            </a:r>
          </a:p>
        </p:txBody>
      </p:sp>
    </p:spTree>
    <p:extLst>
      <p:ext uri="{BB962C8B-B14F-4D97-AF65-F5344CB8AC3E}">
        <p14:creationId xmlns:p14="http://schemas.microsoft.com/office/powerpoint/2010/main" val="248943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Researchers have found that fungi use electrical impulses to communicate with each other in their very own language. 50 words is more than the average house cat knows! Who knew mushrooms were such chatterboxes? </a:t>
            </a:r>
          </a:p>
        </p:txBody>
      </p:sp>
    </p:spTree>
    <p:extLst>
      <p:ext uri="{BB962C8B-B14F-4D97-AF65-F5344CB8AC3E}">
        <p14:creationId xmlns:p14="http://schemas.microsoft.com/office/powerpoint/2010/main" val="311719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 underground part of the fungi, called the mycelium, can be used the create leather. The mushroom leather, unlike other fake leathers, is entirely natural and biodegradable, which means it won't damage the planet. </a:t>
            </a:r>
          </a:p>
          <a:p>
            <a:r>
              <a:rPr lang="en-US"/>
              <a:t>Although  should also mention, seaweed can also be used to create other types of fabric which are more sustainable than traditional fabrics like cotton or polyesters. </a:t>
            </a:r>
          </a:p>
        </p:txBody>
      </p:sp>
    </p:spTree>
    <p:extLst>
      <p:ext uri="{BB962C8B-B14F-4D97-AF65-F5344CB8AC3E}">
        <p14:creationId xmlns:p14="http://schemas.microsoft.com/office/powerpoint/2010/main" val="336873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Yep, seaweed could be used to completely replace the plastics we currently use which we make from crude oil. It breaks down far quicker than traditional plastics, reducing litter issues. Not to mention it bio-degrades entirely, instead of breaking down into micro-plastics which make their way into the food chain and cause issues for many animals.</a:t>
            </a:r>
          </a:p>
        </p:txBody>
      </p:sp>
    </p:spTree>
    <p:extLst>
      <p:ext uri="{BB962C8B-B14F-4D97-AF65-F5344CB8AC3E}">
        <p14:creationId xmlns:p14="http://schemas.microsoft.com/office/powerpoint/2010/main" val="226878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When added to cattle feed, it has been proven that methane levels in bovine gasses can be reduced by up to 80%! It is also more sustainable to grow than traditional animal feed as it requires no additional freshwater, fertilizer or energy input to help it grow.</a:t>
            </a:r>
          </a:p>
        </p:txBody>
      </p:sp>
    </p:spTree>
    <p:extLst>
      <p:ext uri="{BB962C8B-B14F-4D97-AF65-F5344CB8AC3E}">
        <p14:creationId xmlns:p14="http://schemas.microsoft.com/office/powerpoint/2010/main" val="10886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Scientists have discovered that Oyster mushrooms can gobble up petroleum and break it down more effectively than man-made solutions, but that’s not all, scientists have also found species of mushrooms that can break down plastics and clean up nuclear waste.</a:t>
            </a:r>
          </a:p>
        </p:txBody>
      </p:sp>
    </p:spTree>
    <p:extLst>
      <p:ext uri="{BB962C8B-B14F-4D97-AF65-F5344CB8AC3E}">
        <p14:creationId xmlns:p14="http://schemas.microsoft.com/office/powerpoint/2010/main" val="3664996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Without fungi, we wouldn’t have trees and forests. The fungi and the trees have a symbiotic relationship, meaning they both help each other to survive. The trees absorb carbon which they swap with the fungi living on their roots, for important nutrients from the soil. So, when we think about how important trees are to save our climate, we must also remember their best friend, the fungi. </a:t>
            </a:r>
          </a:p>
        </p:txBody>
      </p:sp>
    </p:spTree>
    <p:extLst>
      <p:ext uri="{BB962C8B-B14F-4D97-AF65-F5344CB8AC3E}">
        <p14:creationId xmlns:p14="http://schemas.microsoft.com/office/powerpoint/2010/main" val="149325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Like trees, seaweed absorbs CO2 as it grows and releases oxygen. So, what’s so great about seaweed? Well, it seems seaweed can absorb carbon about 30-60 times faster than a land-based plant. </a:t>
            </a:r>
          </a:p>
        </p:txBody>
      </p:sp>
    </p:spTree>
    <p:extLst>
      <p:ext uri="{BB962C8B-B14F-4D97-AF65-F5344CB8AC3E}">
        <p14:creationId xmlns:p14="http://schemas.microsoft.com/office/powerpoint/2010/main" val="125721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Quote">
    <p:bg>
      <p:bgPr>
        <a:solidFill>
          <a:srgbClr val="304C1B"/>
        </a:solidFill>
        <a:effectLst/>
      </p:bgPr>
    </p:bg>
    <p:spTree>
      <p:nvGrpSpPr>
        <p:cNvPr id="1" name=""/>
        <p:cNvGrpSpPr/>
        <p:nvPr/>
      </p:nvGrpSpPr>
      <p:grpSpPr>
        <a:xfrm>
          <a:off x="0" y="0"/>
          <a:ext cx="0" cy="0"/>
          <a:chOff x="0" y="0"/>
          <a:chExt cx="0" cy="0"/>
        </a:xfrm>
      </p:grpSpPr>
      <p:sp>
        <p:nvSpPr>
          <p:cNvPr id="29" name="Image"/>
          <p:cNvSpPr>
            <a:spLocks noGrp="1"/>
          </p:cNvSpPr>
          <p:nvPr>
            <p:ph type="pic" idx="21"/>
          </p:nvPr>
        </p:nvSpPr>
        <p:spPr>
          <a:xfrm>
            <a:off x="-2306864" y="-618781"/>
            <a:ext cx="26902315" cy="15132552"/>
          </a:xfrm>
          <a:prstGeom prst="rect">
            <a:avLst/>
          </a:prstGeom>
        </p:spPr>
        <p:txBody>
          <a:bodyPr lIns="91439" tIns="45719" rIns="91439" bIns="45719">
            <a:noAutofit/>
          </a:bodyPr>
          <a:lstStyle/>
          <a:p>
            <a:endParaRPr/>
          </a:p>
        </p:txBody>
      </p:sp>
      <p:sp>
        <p:nvSpPr>
          <p:cNvPr id="30" name="Lorem ipsum dolor sit amet, consectetur adipiscing elit, sed do eiusmod tempor incididunt ut labore et dolore magna aliqua."/>
          <p:cNvSpPr txBox="1">
            <a:spLocks noGrp="1"/>
          </p:cNvSpPr>
          <p:nvPr>
            <p:ph type="body" idx="22"/>
          </p:nvPr>
        </p:nvSpPr>
        <p:spPr>
          <a:xfrm>
            <a:off x="2721698" y="3047365"/>
            <a:ext cx="18940604" cy="7621270"/>
          </a:xfrm>
          <a:prstGeom prst="rect">
            <a:avLst/>
          </a:prstGeom>
        </p:spPr>
        <p:txBody>
          <a:bodyPr anchor="ctr">
            <a:spAutoFit/>
          </a:bodyPr>
          <a:lstStyle>
            <a:lvl1pPr marL="0" indent="0" algn="ctr" defTabSz="457200">
              <a:lnSpc>
                <a:spcPct val="70000"/>
              </a:lnSpc>
              <a:spcBef>
                <a:spcPts val="0"/>
              </a:spcBef>
              <a:buSzTx/>
              <a:buNone/>
              <a:defRPr sz="15000" cap="all">
                <a:solidFill>
                  <a:srgbClr val="F09D8E"/>
                </a:solidFill>
                <a:latin typeface="Söhne Schmal Bold"/>
                <a:ea typeface="Söhne Schmal Bold"/>
                <a:cs typeface="Söhne Schmal Bold"/>
                <a:sym typeface="Söhne Schmal Bold"/>
              </a:defRPr>
            </a:lvl1pPr>
          </a:lstStyle>
          <a:p>
            <a:r>
              <a:t>Lorem ipsum dolor sit amet, consectetur adipiscing elit, sed do eiusmod tempor incididunt ut labore et dolore magna aliqua.</a:t>
            </a:r>
          </a:p>
        </p:txBody>
      </p:sp>
      <p:sp>
        <p:nvSpPr>
          <p:cNvPr id="31" name="“"/>
          <p:cNvSpPr txBox="1"/>
          <p:nvPr/>
        </p:nvSpPr>
        <p:spPr>
          <a:xfrm>
            <a:off x="2721698" y="-596900"/>
            <a:ext cx="18940604" cy="657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lnSpc>
                <a:spcPct val="70000"/>
              </a:lnSpc>
              <a:defRPr sz="40000" cap="all">
                <a:solidFill>
                  <a:srgbClr val="F09D8E"/>
                </a:solidFill>
                <a:latin typeface="Söhne Schmal Bold"/>
                <a:ea typeface="Söhne Schmal Bold"/>
                <a:cs typeface="Söhne Schmal Bold"/>
                <a:sym typeface="Söhne Schmal Bold"/>
              </a:defRPr>
            </a:lvl1pPr>
          </a:lstStyle>
          <a:p>
            <a:r>
              <a:t>“</a:t>
            </a:r>
          </a:p>
        </p:txBody>
      </p:sp>
      <p:sp>
        <p:nvSpPr>
          <p:cNvPr id="3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39" name="Lorem ipsum dolor sit amet, consectetur adipiscing elit, sed eiusmod tempor incididunt ut labore et dolore magna aliqua.…"/>
          <p:cNvSpPr txBox="1">
            <a:spLocks noGrp="1"/>
          </p:cNvSpPr>
          <p:nvPr>
            <p:ph type="body" idx="21"/>
          </p:nvPr>
        </p:nvSpPr>
        <p:spPr>
          <a:xfrm>
            <a:off x="1146898" y="2456179"/>
            <a:ext cx="18940604" cy="8651241"/>
          </a:xfrm>
          <a:prstGeom prst="rect">
            <a:avLst/>
          </a:prstGeom>
        </p:spPr>
        <p:txBody>
          <a:bodyPr anchor="ctr">
            <a:spAutoFit/>
          </a:bodyPr>
          <a:lstStyle/>
          <a:p>
            <a:pPr marL="0" indent="0" defTabSz="457200">
              <a:lnSpc>
                <a:spcPct val="80000"/>
              </a:lnSpc>
              <a:spcBef>
                <a:spcPts val="0"/>
              </a:spcBef>
              <a:buSzTx/>
              <a:buNone/>
              <a:defRPr sz="8000">
                <a:solidFill>
                  <a:srgbClr val="304C1B"/>
                </a:solidFill>
                <a:latin typeface="Söhne Breit Kräftig"/>
                <a:ea typeface="Söhne Breit Kräftig"/>
                <a:cs typeface="Söhne Breit Kräftig"/>
                <a:sym typeface="Söhne Breit Kräftig"/>
              </a:defRPr>
            </a:pPr>
            <a:r>
              <a:t>Lorem ipsum dolor sit amet, consectetur adipiscing elit, sed eiusmod tempor incididunt ut labore et dolore magna aliqua.</a:t>
            </a:r>
          </a:p>
          <a:p>
            <a:pPr marL="0" indent="0" defTabSz="457200">
              <a:lnSpc>
                <a:spcPct val="80000"/>
              </a:lnSpc>
              <a:spcBef>
                <a:spcPts val="0"/>
              </a:spcBef>
              <a:buSzTx/>
              <a:buNone/>
              <a:defRPr sz="8000">
                <a:solidFill>
                  <a:srgbClr val="304C1B"/>
                </a:solidFill>
                <a:latin typeface="Söhne Breit Kräftig"/>
                <a:ea typeface="Söhne Breit Kräftig"/>
                <a:cs typeface="Söhne Breit Kräftig"/>
                <a:sym typeface="Söhne Breit Kräftig"/>
              </a:defRPr>
            </a:pPr>
            <a:r>
              <a:t>Lorem ipsum dolor sit amet, consectetur adipiscing elit, sed eiusmod tempor incididunt ut labore et dolore magna aliqua.</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10/17/22</a:t>
            </a:fld>
            <a:endParaRPr lang="en-US"/>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a:xfrm>
            <a:off x="12001499" y="13076008"/>
            <a:ext cx="384721" cy="379591"/>
          </a:xfrm>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888336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55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2D45AC-CE93-8DFB-DC12-019980AACF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9751" y="3458615"/>
            <a:ext cx="21124498" cy="8571459"/>
          </a:xfrm>
          <a:prstGeom prst="rect">
            <a:avLst/>
          </a:prstGeom>
        </p:spPr>
      </p:pic>
      <p:pic>
        <p:nvPicPr>
          <p:cNvPr id="12" name="Picture 11" descr="A green and black sign&#10;&#10;Description automatically generated with medium confidence">
            <a:extLst>
              <a:ext uri="{FF2B5EF4-FFF2-40B4-BE49-F238E27FC236}">
                <a16:creationId xmlns:a16="http://schemas.microsoft.com/office/drawing/2014/main" id="{7D4173B2-C379-B386-9863-447FC1268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7537" y="522300"/>
            <a:ext cx="4406152" cy="1926042"/>
          </a:xfrm>
          <a:prstGeom prst="rect">
            <a:avLst/>
          </a:prstGeom>
        </p:spPr>
      </p:pic>
    </p:spTree>
    <p:extLst>
      <p:ext uri="{BB962C8B-B14F-4D97-AF65-F5344CB8AC3E}">
        <p14:creationId xmlns:p14="http://schemas.microsoft.com/office/powerpoint/2010/main" val="14079105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931AEF-6A7E-931E-E21F-02DD4A516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48376" y="4700587"/>
            <a:ext cx="20287247" cy="4314825"/>
          </a:xfrm>
          <a:prstGeom prst="rect">
            <a:avLst/>
          </a:prstGeom>
        </p:spPr>
      </p:pic>
    </p:spTree>
    <p:extLst>
      <p:ext uri="{BB962C8B-B14F-4D97-AF65-F5344CB8AC3E}">
        <p14:creationId xmlns:p14="http://schemas.microsoft.com/office/powerpoint/2010/main" val="23906656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A picture containing tree, cow, outdoor, mammal&#10;&#10;Description automatically generated">
            <a:extLst>
              <a:ext uri="{FF2B5EF4-FFF2-40B4-BE49-F238E27FC236}">
                <a16:creationId xmlns:a16="http://schemas.microsoft.com/office/drawing/2014/main" id="{34ED3791-9C95-27D4-B4A5-98E11C302441}"/>
              </a:ext>
            </a:extLst>
          </p:cNvPr>
          <p:cNvPicPr>
            <a:picLocks noChangeAspect="1"/>
          </p:cNvPicPr>
          <p:nvPr/>
        </p:nvPicPr>
        <p:blipFill>
          <a:blip r:embed="rId3"/>
          <a:stretch>
            <a:fillRect/>
          </a:stretch>
        </p:blipFill>
        <p:spPr>
          <a:xfrm>
            <a:off x="2380891" y="868393"/>
            <a:ext cx="19622218" cy="11979214"/>
          </a:xfrm>
          <a:prstGeom prst="rect">
            <a:avLst/>
          </a:prstGeom>
        </p:spPr>
      </p:pic>
    </p:spTree>
    <p:extLst>
      <p:ext uri="{BB962C8B-B14F-4D97-AF65-F5344CB8AC3E}">
        <p14:creationId xmlns:p14="http://schemas.microsoft.com/office/powerpoint/2010/main" val="606792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7C247A-2431-5584-3D18-7968C62E71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14080" y="3457575"/>
            <a:ext cx="20755840" cy="6800850"/>
          </a:xfrm>
          <a:prstGeom prst="rect">
            <a:avLst/>
          </a:prstGeom>
        </p:spPr>
      </p:pic>
    </p:spTree>
    <p:extLst>
      <p:ext uri="{BB962C8B-B14F-4D97-AF65-F5344CB8AC3E}">
        <p14:creationId xmlns:p14="http://schemas.microsoft.com/office/powerpoint/2010/main" val="31324065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20A3A0D-8886-C845-B42A-733E6F6F7058}"/>
              </a:ext>
            </a:extLst>
          </p:cNvPr>
          <p:cNvPicPr>
            <a:picLocks noChangeAspect="1"/>
          </p:cNvPicPr>
          <p:nvPr/>
        </p:nvPicPr>
        <p:blipFill>
          <a:blip r:embed="rId3"/>
          <a:stretch>
            <a:fillRect/>
          </a:stretch>
        </p:blipFill>
        <p:spPr>
          <a:xfrm>
            <a:off x="2912853" y="1052731"/>
            <a:ext cx="18558294" cy="11610537"/>
          </a:xfrm>
          <a:prstGeom prst="rect">
            <a:avLst/>
          </a:prstGeom>
        </p:spPr>
      </p:pic>
    </p:spTree>
    <p:extLst>
      <p:ext uri="{BB962C8B-B14F-4D97-AF65-F5344CB8AC3E}">
        <p14:creationId xmlns:p14="http://schemas.microsoft.com/office/powerpoint/2010/main" val="38762518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A167BA-A7B4-7D8A-AECB-BEF7DD8A42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14080" y="5351069"/>
            <a:ext cx="20755840" cy="3013861"/>
          </a:xfrm>
          <a:prstGeom prst="rect">
            <a:avLst/>
          </a:prstGeom>
        </p:spPr>
      </p:pic>
    </p:spTree>
    <p:extLst>
      <p:ext uri="{BB962C8B-B14F-4D97-AF65-F5344CB8AC3E}">
        <p14:creationId xmlns:p14="http://schemas.microsoft.com/office/powerpoint/2010/main" val="182215676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6B5530C-098C-CB85-DC48-38EB9B5BF284}"/>
              </a:ext>
            </a:extLst>
          </p:cNvPr>
          <p:cNvPicPr>
            <a:picLocks noChangeAspect="1"/>
          </p:cNvPicPr>
          <p:nvPr/>
        </p:nvPicPr>
        <p:blipFill>
          <a:blip r:embed="rId3"/>
          <a:stretch>
            <a:fillRect/>
          </a:stretch>
        </p:blipFill>
        <p:spPr>
          <a:xfrm>
            <a:off x="2984740" y="892909"/>
            <a:ext cx="18414520" cy="11930181"/>
          </a:xfrm>
          <a:prstGeom prst="rect">
            <a:avLst/>
          </a:prstGeom>
        </p:spPr>
      </p:pic>
    </p:spTree>
    <p:extLst>
      <p:ext uri="{BB962C8B-B14F-4D97-AF65-F5344CB8AC3E}">
        <p14:creationId xmlns:p14="http://schemas.microsoft.com/office/powerpoint/2010/main" val="261443876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ADBB0F-634B-66F7-71DB-D29019E508C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7452" y="5415410"/>
            <a:ext cx="22889096" cy="2885180"/>
          </a:xfrm>
          <a:prstGeom prst="rect">
            <a:avLst/>
          </a:prstGeom>
        </p:spPr>
      </p:pic>
    </p:spTree>
    <p:extLst>
      <p:ext uri="{BB962C8B-B14F-4D97-AF65-F5344CB8AC3E}">
        <p14:creationId xmlns:p14="http://schemas.microsoft.com/office/powerpoint/2010/main" val="222780616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descr="Map&#10;&#10;Description automatically generated">
            <a:extLst>
              <a:ext uri="{FF2B5EF4-FFF2-40B4-BE49-F238E27FC236}">
                <a16:creationId xmlns:a16="http://schemas.microsoft.com/office/drawing/2014/main" id="{45BB7DC6-0E18-3E8D-6729-C129112D360F}"/>
              </a:ext>
            </a:extLst>
          </p:cNvPr>
          <p:cNvPicPr>
            <a:picLocks noChangeAspect="1"/>
          </p:cNvPicPr>
          <p:nvPr/>
        </p:nvPicPr>
        <p:blipFill>
          <a:blip r:embed="rId3"/>
          <a:stretch>
            <a:fillRect/>
          </a:stretch>
        </p:blipFill>
        <p:spPr>
          <a:xfrm>
            <a:off x="4479985" y="1105334"/>
            <a:ext cx="15424030" cy="11505332"/>
          </a:xfrm>
          <a:prstGeom prst="rect">
            <a:avLst/>
          </a:prstGeom>
        </p:spPr>
      </p:pic>
    </p:spTree>
    <p:extLst>
      <p:ext uri="{BB962C8B-B14F-4D97-AF65-F5344CB8AC3E}">
        <p14:creationId xmlns:p14="http://schemas.microsoft.com/office/powerpoint/2010/main" val="135756608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90B46A-357A-7584-34B3-AFB4F1C94E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98024" y="5281763"/>
            <a:ext cx="20187952" cy="3152473"/>
          </a:xfrm>
          <a:prstGeom prst="rect">
            <a:avLst/>
          </a:prstGeom>
        </p:spPr>
      </p:pic>
    </p:spTree>
    <p:extLst>
      <p:ext uri="{BB962C8B-B14F-4D97-AF65-F5344CB8AC3E}">
        <p14:creationId xmlns:p14="http://schemas.microsoft.com/office/powerpoint/2010/main" val="42288613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A picture containing outdoor, grass, person, farm machine&#10;&#10;Description automatically generated">
            <a:extLst>
              <a:ext uri="{FF2B5EF4-FFF2-40B4-BE49-F238E27FC236}">
                <a16:creationId xmlns:a16="http://schemas.microsoft.com/office/drawing/2014/main" id="{2B43FD32-5D78-6819-08AC-947EEBA629D2}"/>
              </a:ext>
            </a:extLst>
          </p:cNvPr>
          <p:cNvPicPr>
            <a:picLocks noChangeAspect="1"/>
          </p:cNvPicPr>
          <p:nvPr/>
        </p:nvPicPr>
        <p:blipFill>
          <a:blip r:embed="rId3"/>
          <a:stretch>
            <a:fillRect/>
          </a:stretch>
        </p:blipFill>
        <p:spPr>
          <a:xfrm>
            <a:off x="6694098" y="680968"/>
            <a:ext cx="10995803" cy="12354063"/>
          </a:xfrm>
          <a:prstGeom prst="rect">
            <a:avLst/>
          </a:prstGeom>
        </p:spPr>
      </p:pic>
    </p:spTree>
    <p:extLst>
      <p:ext uri="{BB962C8B-B14F-4D97-AF65-F5344CB8AC3E}">
        <p14:creationId xmlns:p14="http://schemas.microsoft.com/office/powerpoint/2010/main" val="39265291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6DB5445B-73AE-8914-D5E7-FB2B1335A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095" y="4226718"/>
            <a:ext cx="20801809" cy="4519613"/>
          </a:xfrm>
          <a:prstGeom prst="rect">
            <a:avLst/>
          </a:prstGeom>
        </p:spPr>
      </p:pic>
    </p:spTree>
    <p:extLst>
      <p:ext uri="{BB962C8B-B14F-4D97-AF65-F5344CB8AC3E}">
        <p14:creationId xmlns:p14="http://schemas.microsoft.com/office/powerpoint/2010/main" val="425229571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E6D7B-2DB8-FFD8-8DDF-DB7B054AF7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1779" y="4863741"/>
            <a:ext cx="21320442" cy="3988518"/>
          </a:xfrm>
          <a:prstGeom prst="rect">
            <a:avLst/>
          </a:prstGeom>
        </p:spPr>
      </p:pic>
    </p:spTree>
    <p:extLst>
      <p:ext uri="{BB962C8B-B14F-4D97-AF65-F5344CB8AC3E}">
        <p14:creationId xmlns:p14="http://schemas.microsoft.com/office/powerpoint/2010/main" val="160331459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A picture containing person, blue&#10;&#10;Description automatically generated">
            <a:extLst>
              <a:ext uri="{FF2B5EF4-FFF2-40B4-BE49-F238E27FC236}">
                <a16:creationId xmlns:a16="http://schemas.microsoft.com/office/drawing/2014/main" id="{4C291E99-E81D-2BCD-9045-A3D3FD58D269}"/>
              </a:ext>
            </a:extLst>
          </p:cNvPr>
          <p:cNvPicPr>
            <a:picLocks noChangeAspect="1"/>
          </p:cNvPicPr>
          <p:nvPr/>
        </p:nvPicPr>
        <p:blipFill>
          <a:blip r:embed="rId3"/>
          <a:stretch>
            <a:fillRect/>
          </a:stretch>
        </p:blipFill>
        <p:spPr>
          <a:xfrm>
            <a:off x="3071004" y="837787"/>
            <a:ext cx="18241992" cy="12040426"/>
          </a:xfrm>
          <a:prstGeom prst="rect">
            <a:avLst/>
          </a:prstGeom>
        </p:spPr>
      </p:pic>
    </p:spTree>
    <p:extLst>
      <p:ext uri="{BB962C8B-B14F-4D97-AF65-F5344CB8AC3E}">
        <p14:creationId xmlns:p14="http://schemas.microsoft.com/office/powerpoint/2010/main" val="56947510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square&#10;&#10;Description automatically generated">
            <a:extLst>
              <a:ext uri="{FF2B5EF4-FFF2-40B4-BE49-F238E27FC236}">
                <a16:creationId xmlns:a16="http://schemas.microsoft.com/office/drawing/2014/main" id="{3CB3E16F-51C0-5AFE-C258-AE7270AE9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29252"/>
          </a:xfrm>
          <a:prstGeom prst="rect">
            <a:avLst/>
          </a:prstGeom>
        </p:spPr>
      </p:pic>
      <p:pic>
        <p:nvPicPr>
          <p:cNvPr id="6" name="Picture 5" descr="A green and black sign&#10;&#10;Description automatically generated with low confidence">
            <a:extLst>
              <a:ext uri="{FF2B5EF4-FFF2-40B4-BE49-F238E27FC236}">
                <a16:creationId xmlns:a16="http://schemas.microsoft.com/office/drawing/2014/main" id="{8F1A7B89-C468-DDBE-D2A1-7DFCE813D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160" y="4368052"/>
            <a:ext cx="10931679" cy="4426324"/>
          </a:xfrm>
          <a:prstGeom prst="rect">
            <a:avLst/>
          </a:prstGeom>
        </p:spPr>
      </p:pic>
    </p:spTree>
    <p:extLst>
      <p:ext uri="{BB962C8B-B14F-4D97-AF65-F5344CB8AC3E}">
        <p14:creationId xmlns:p14="http://schemas.microsoft.com/office/powerpoint/2010/main" val="8287444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A205C41-A4EB-C808-B261-28B3C6876012}"/>
              </a:ext>
            </a:extLst>
          </p:cNvPr>
          <p:cNvPicPr>
            <a:picLocks noChangeAspect="1"/>
          </p:cNvPicPr>
          <p:nvPr/>
        </p:nvPicPr>
        <p:blipFill>
          <a:blip r:embed="rId3"/>
          <a:stretch>
            <a:fillRect/>
          </a:stretch>
        </p:blipFill>
        <p:spPr>
          <a:xfrm>
            <a:off x="3315419" y="895138"/>
            <a:ext cx="17753162" cy="11925724"/>
          </a:xfrm>
          <a:prstGeom prst="rect">
            <a:avLst/>
          </a:prstGeom>
        </p:spPr>
      </p:pic>
    </p:spTree>
    <p:extLst>
      <p:ext uri="{BB962C8B-B14F-4D97-AF65-F5344CB8AC3E}">
        <p14:creationId xmlns:p14="http://schemas.microsoft.com/office/powerpoint/2010/main" val="25150857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7665B5-8454-C108-4655-66D2F073D9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8978" y="4988498"/>
            <a:ext cx="22366043" cy="3739004"/>
          </a:xfrm>
          <a:prstGeom prst="rect">
            <a:avLst/>
          </a:prstGeom>
        </p:spPr>
      </p:pic>
    </p:spTree>
    <p:extLst>
      <p:ext uri="{BB962C8B-B14F-4D97-AF65-F5344CB8AC3E}">
        <p14:creationId xmlns:p14="http://schemas.microsoft.com/office/powerpoint/2010/main" val="25223600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A picture containing fungus, agaric&#10;&#10;Description automatically generated">
            <a:extLst>
              <a:ext uri="{FF2B5EF4-FFF2-40B4-BE49-F238E27FC236}">
                <a16:creationId xmlns:a16="http://schemas.microsoft.com/office/drawing/2014/main" id="{350E1EAE-210E-1D2B-B2DB-18D92B8A76F7}"/>
              </a:ext>
            </a:extLst>
          </p:cNvPr>
          <p:cNvPicPr>
            <a:picLocks noChangeAspect="1"/>
          </p:cNvPicPr>
          <p:nvPr/>
        </p:nvPicPr>
        <p:blipFill>
          <a:blip r:embed="rId3"/>
          <a:stretch>
            <a:fillRect/>
          </a:stretch>
        </p:blipFill>
        <p:spPr>
          <a:xfrm>
            <a:off x="2955985" y="895630"/>
            <a:ext cx="18472029" cy="11924740"/>
          </a:xfrm>
          <a:prstGeom prst="rect">
            <a:avLst/>
          </a:prstGeom>
        </p:spPr>
      </p:pic>
    </p:spTree>
    <p:extLst>
      <p:ext uri="{BB962C8B-B14F-4D97-AF65-F5344CB8AC3E}">
        <p14:creationId xmlns:p14="http://schemas.microsoft.com/office/powerpoint/2010/main" val="20426140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1A4BF8-1BC1-0051-6113-81D0AC2426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76336" y="4138108"/>
            <a:ext cx="16831327" cy="5439783"/>
          </a:xfrm>
          <a:prstGeom prst="rect">
            <a:avLst/>
          </a:prstGeom>
        </p:spPr>
      </p:pic>
    </p:spTree>
    <p:extLst>
      <p:ext uri="{BB962C8B-B14F-4D97-AF65-F5344CB8AC3E}">
        <p14:creationId xmlns:p14="http://schemas.microsoft.com/office/powerpoint/2010/main" val="20400713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A picture containing accessory, orange&#10;&#10;Description automatically generated">
            <a:extLst>
              <a:ext uri="{FF2B5EF4-FFF2-40B4-BE49-F238E27FC236}">
                <a16:creationId xmlns:a16="http://schemas.microsoft.com/office/drawing/2014/main" id="{7D715ABF-FD75-3413-72EA-354F936262AC}"/>
              </a:ext>
            </a:extLst>
          </p:cNvPr>
          <p:cNvPicPr>
            <a:picLocks noChangeAspect="1"/>
          </p:cNvPicPr>
          <p:nvPr/>
        </p:nvPicPr>
        <p:blipFill>
          <a:blip r:embed="rId3"/>
          <a:stretch>
            <a:fillRect/>
          </a:stretch>
        </p:blipFill>
        <p:spPr>
          <a:xfrm>
            <a:off x="3416060" y="1010245"/>
            <a:ext cx="17551879" cy="11695509"/>
          </a:xfrm>
          <a:prstGeom prst="rect">
            <a:avLst/>
          </a:prstGeom>
        </p:spPr>
      </p:pic>
    </p:spTree>
    <p:extLst>
      <p:ext uri="{BB962C8B-B14F-4D97-AF65-F5344CB8AC3E}">
        <p14:creationId xmlns:p14="http://schemas.microsoft.com/office/powerpoint/2010/main" val="36807095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6BFE04-9219-F0FC-30BE-5566BBF00B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809" y="4772025"/>
            <a:ext cx="21350381" cy="3771900"/>
          </a:xfrm>
          <a:prstGeom prst="rect">
            <a:avLst/>
          </a:prstGeom>
        </p:spPr>
      </p:pic>
    </p:spTree>
    <p:extLst>
      <p:ext uri="{BB962C8B-B14F-4D97-AF65-F5344CB8AC3E}">
        <p14:creationId xmlns:p14="http://schemas.microsoft.com/office/powerpoint/2010/main" val="32228009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A8C0071-0A3C-5DA3-0130-6E580036C06D}"/>
              </a:ext>
            </a:extLst>
          </p:cNvPr>
          <p:cNvPicPr>
            <a:picLocks noChangeAspect="1"/>
          </p:cNvPicPr>
          <p:nvPr/>
        </p:nvPicPr>
        <p:blipFill>
          <a:blip r:embed="rId3"/>
          <a:stretch>
            <a:fillRect/>
          </a:stretch>
        </p:blipFill>
        <p:spPr>
          <a:xfrm>
            <a:off x="1590136" y="1390717"/>
            <a:ext cx="21203727" cy="10934566"/>
          </a:xfrm>
          <a:prstGeom prst="rect">
            <a:avLst/>
          </a:prstGeom>
        </p:spPr>
      </p:pic>
    </p:spTree>
    <p:extLst>
      <p:ext uri="{BB962C8B-B14F-4D97-AF65-F5344CB8AC3E}">
        <p14:creationId xmlns:p14="http://schemas.microsoft.com/office/powerpoint/2010/main" val="3137988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6" ma:contentTypeDescription="Create a new document." ma:contentTypeScope="" ma:versionID="239455224098cc4e596f469f956b9bed">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6339cc50951b7badbb0749bd3c1456b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fb753-039b-4cfc-8f14-50b6fd69c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f9b3e-dbc7-48bb-85c8-cb5db7cffad8}" ma:internalName="TaxCatchAll" ma:showField="CatchAllData" ma:web="17ab7feb-103c-43e2-999d-b4ab3178c1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62a2d9-f055-4e0b-a931-2d9f1fccad37">
      <Terms xmlns="http://schemas.microsoft.com/office/infopath/2007/PartnerControls"/>
    </lcf76f155ced4ddcb4097134ff3c332f>
    <TaxCatchAll xmlns="17ab7feb-103c-43e2-999d-b4ab3178c1c5" xsi:nil="true"/>
  </documentManagement>
</p:properties>
</file>

<file path=customXml/itemProps1.xml><?xml version="1.0" encoding="utf-8"?>
<ds:datastoreItem xmlns:ds="http://schemas.openxmlformats.org/officeDocument/2006/customXml" ds:itemID="{4C52CC1A-5675-409E-B10A-17788524E989}">
  <ds:schemaRefs>
    <ds:schemaRef ds:uri="http://schemas.microsoft.com/sharepoint/v3/contenttype/forms"/>
  </ds:schemaRefs>
</ds:datastoreItem>
</file>

<file path=customXml/itemProps2.xml><?xml version="1.0" encoding="utf-8"?>
<ds:datastoreItem xmlns:ds="http://schemas.openxmlformats.org/officeDocument/2006/customXml" ds:itemID="{235D9B52-E94E-4B72-B46C-58A9081D78BD}">
  <ds:schemaRefs>
    <ds:schemaRef ds:uri="17ab7feb-103c-43e2-999d-b4ab3178c1c5"/>
    <ds:schemaRef ds:uri="7462a2d9-f055-4e0b-a931-2d9f1fccad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40DD71-E15A-4B74-8FCA-3BAF6062AC58}">
  <ds:schemaRefs>
    <ds:schemaRef ds:uri="17ab7feb-103c-43e2-999d-b4ab3178c1c5"/>
    <ds:schemaRef ds:uri="7462a2d9-f055-4e0b-a931-2d9f1fccad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66</TotalTime>
  <Words>627</Words>
  <Application>Microsoft Macintosh PowerPoint</Application>
  <PresentationFormat>Custom</PresentationFormat>
  <Paragraphs>15</Paragraphs>
  <Slides>22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Helvetica Neue</vt:lpstr>
      <vt:lpstr>Söhne Breit Kräftig</vt:lpstr>
      <vt:lpstr>Söhne Schmal Bold</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Engagement Team</cp:lastModifiedBy>
  <cp:revision>5</cp:revision>
  <dcterms:modified xsi:type="dcterms:W3CDTF">2022-10-17T09:29:49Z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y fmtid="{D5CDD505-2E9C-101B-9397-08002B2CF9AE}" pid="3" name="MediaServiceImageTags">
    <vt:lpwstr/>
  </property>
</Properties>
</file>