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3"/>
  </p:notesMasterIdLst>
  <p:sldIdLst>
    <p:sldId id="270" r:id="rId5"/>
    <p:sldId id="308" r:id="rId6"/>
    <p:sldId id="301" r:id="rId7"/>
    <p:sldId id="303" r:id="rId8"/>
    <p:sldId id="304" r:id="rId9"/>
    <p:sldId id="305" r:id="rId10"/>
    <p:sldId id="306" r:id="rId11"/>
    <p:sldId id="288" r:id="rId1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9E8E"/>
    <a:srgbClr val="DEF554"/>
    <a:srgbClr val="2F4C1B"/>
    <a:srgbClr val="C2D6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7"/>
  </p:normalViewPr>
  <p:slideViewPr>
    <p:cSldViewPr snapToGrid="0">
      <p:cViewPr varScale="1">
        <p:scale>
          <a:sx n="48" d="100"/>
          <a:sy n="48" d="100"/>
        </p:scale>
        <p:origin x="1216"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0" name="Shape 120"/>
          <p:cNvSpPr>
            <a:spLocks noGrp="1" noRot="1" noChangeAspect="1"/>
          </p:cNvSpPr>
          <p:nvPr>
            <p:ph type="sldImg"/>
          </p:nvPr>
        </p:nvSpPr>
        <p:spPr>
          <a:xfrm>
            <a:off x="1143000" y="685800"/>
            <a:ext cx="4572000" cy="3429000"/>
          </a:xfrm>
          <a:prstGeom prst="rect">
            <a:avLst/>
          </a:prstGeom>
        </p:spPr>
        <p:txBody>
          <a:bodyPr/>
          <a:lstStyle/>
          <a:p>
            <a:endParaRPr/>
          </a:p>
        </p:txBody>
      </p:sp>
      <p:sp>
        <p:nvSpPr>
          <p:cNvPr id="121" name="Shape 12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A lot has changed over the last 30 years. Have a look at the images on screen of different items and we will ask you to vote for the one that you think is from 30 years ago. You vote through one of the poses shown on the screen. Give an example</a:t>
            </a:r>
          </a:p>
          <a:p>
            <a:endParaRPr lang="en-GB"/>
          </a:p>
          <a:p>
            <a:r>
              <a:rPr lang="en-GB"/>
              <a:t>If you are not comfortable or not able to get active, you can vote with choosing 1, 2 or 3 instead.</a:t>
            </a:r>
          </a:p>
        </p:txBody>
      </p:sp>
      <p:sp>
        <p:nvSpPr>
          <p:cNvPr id="4" name="Slide Number Placeholder 3"/>
          <p:cNvSpPr>
            <a:spLocks noGrp="1"/>
          </p:cNvSpPr>
          <p:nvPr>
            <p:ph type="sldNum" sz="quarter" idx="5"/>
          </p:nvPr>
        </p:nvSpPr>
        <p:spPr/>
        <p:txBody>
          <a:bodyPr/>
          <a:lstStyle/>
          <a:p>
            <a:fld id="{EF6D4E8F-758C-40E8-A209-ED4DE552BFB7}" type="slidenum">
              <a:rPr lang="en-GB" smtClean="0"/>
              <a:t>1</a:t>
            </a:fld>
            <a:endParaRPr lang="en-GB"/>
          </a:p>
        </p:txBody>
      </p:sp>
    </p:spTree>
    <p:extLst>
      <p:ext uri="{BB962C8B-B14F-4D97-AF65-F5344CB8AC3E}">
        <p14:creationId xmlns:p14="http://schemas.microsoft.com/office/powerpoint/2010/main" val="2225698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err="1"/>
              <a:t>Efa</a:t>
            </a:r>
            <a:r>
              <a:rPr lang="en-US"/>
              <a:t> mentions Hydrogen vehicles existing in the future, but they are already starting to be produced now. They use hydrogen – the most abundant chemical in the universe – as fuel. In the engine the hydrogen is combined with oxygen in the air and the chemical reaction produces electricity to power the vehicle. The only waste product is water! Hydrogen vehicles are great as they create their own electricity, as opposed to electric vehicles which require electricity to be created for them.</a:t>
            </a:r>
          </a:p>
          <a:p>
            <a:endParaRPr lang="en-US"/>
          </a:p>
          <a:p>
            <a:r>
              <a:rPr lang="en-US"/>
              <a:t>As an aside you can get the hydrogen for the fuel from urine, so maybe we’ll be driving wee powered cars in the future!</a:t>
            </a:r>
          </a:p>
          <a:p>
            <a:endParaRPr lang="en-GB"/>
          </a:p>
        </p:txBody>
      </p:sp>
      <p:sp>
        <p:nvSpPr>
          <p:cNvPr id="4" name="Slide Number Placeholder 3"/>
          <p:cNvSpPr>
            <a:spLocks noGrp="1"/>
          </p:cNvSpPr>
          <p:nvPr>
            <p:ph type="sldNum" sz="quarter" idx="5"/>
          </p:nvPr>
        </p:nvSpPr>
        <p:spPr/>
        <p:txBody>
          <a:bodyPr/>
          <a:lstStyle/>
          <a:p>
            <a:fld id="{67523980-FE68-494E-BC77-B58B46BA63D8}" type="slidenum">
              <a:rPr lang="en-GB" smtClean="0"/>
              <a:t>2</a:t>
            </a:fld>
            <a:endParaRPr lang="en-GB"/>
          </a:p>
        </p:txBody>
      </p:sp>
    </p:spTree>
    <p:extLst>
      <p:ext uri="{BB962C8B-B14F-4D97-AF65-F5344CB8AC3E}">
        <p14:creationId xmlns:p14="http://schemas.microsoft.com/office/powerpoint/2010/main" val="3359678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err="1"/>
              <a:t>Efa</a:t>
            </a:r>
            <a:r>
              <a:rPr lang="en-US"/>
              <a:t> mentions the Hyperloop in the video. This is a series of tunnels or tubes running all over the world, with pods zooming around inside. The pods will run on magnets and the tubes will be like a vacuum meaning the pods can travel further and faster on less power. The pods could be powered by solar, wind or another sustainable method, and could travel up to 700mph, meaning an end of </a:t>
            </a:r>
            <a:r>
              <a:rPr lang="en-US" err="1"/>
              <a:t>aeroplanes</a:t>
            </a:r>
            <a:r>
              <a:rPr lang="en-US"/>
              <a:t> maybe.</a:t>
            </a:r>
          </a:p>
          <a:p>
            <a:r>
              <a:rPr lang="en-US"/>
              <a:t>The hyperloop is already being tested today</a:t>
            </a:r>
            <a:endParaRPr lang="en-GB"/>
          </a:p>
        </p:txBody>
      </p:sp>
      <p:sp>
        <p:nvSpPr>
          <p:cNvPr id="4" name="Slide Number Placeholder 3"/>
          <p:cNvSpPr>
            <a:spLocks noGrp="1"/>
          </p:cNvSpPr>
          <p:nvPr>
            <p:ph type="sldNum" sz="quarter" idx="5"/>
          </p:nvPr>
        </p:nvSpPr>
        <p:spPr/>
        <p:txBody>
          <a:bodyPr/>
          <a:lstStyle/>
          <a:p>
            <a:fld id="{67523980-FE68-494E-BC77-B58B46BA63D8}" type="slidenum">
              <a:rPr lang="en-GB" smtClean="0"/>
              <a:t>3</a:t>
            </a:fld>
            <a:endParaRPr lang="en-GB"/>
          </a:p>
        </p:txBody>
      </p:sp>
    </p:spTree>
    <p:extLst>
      <p:ext uri="{BB962C8B-B14F-4D97-AF65-F5344CB8AC3E}">
        <p14:creationId xmlns:p14="http://schemas.microsoft.com/office/powerpoint/2010/main" val="3711553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Airships being made today produce 75% less emissions that </a:t>
            </a:r>
            <a:r>
              <a:rPr lang="en-US" err="1"/>
              <a:t>aeroplanes</a:t>
            </a:r>
            <a:r>
              <a:rPr lang="en-US"/>
              <a:t> – in the future this amount will be even less if hydrogen fuel is used.</a:t>
            </a:r>
          </a:p>
          <a:p>
            <a:r>
              <a:rPr lang="en-US"/>
              <a:t>An airship can carry up to 200 people, but in the future could perhaps include swimming pools, gyms… – it’ll be like giant floating hotel taking people across the World </a:t>
            </a:r>
            <a:endParaRPr lang="en-GB"/>
          </a:p>
        </p:txBody>
      </p:sp>
      <p:sp>
        <p:nvSpPr>
          <p:cNvPr id="4" name="Slide Number Placeholder 3"/>
          <p:cNvSpPr>
            <a:spLocks noGrp="1"/>
          </p:cNvSpPr>
          <p:nvPr>
            <p:ph type="sldNum" sz="quarter" idx="5"/>
          </p:nvPr>
        </p:nvSpPr>
        <p:spPr/>
        <p:txBody>
          <a:bodyPr/>
          <a:lstStyle/>
          <a:p>
            <a:fld id="{67523980-FE68-494E-BC77-B58B46BA63D8}" type="slidenum">
              <a:rPr lang="en-GB" smtClean="0"/>
              <a:t>4</a:t>
            </a:fld>
            <a:endParaRPr lang="en-GB"/>
          </a:p>
        </p:txBody>
      </p:sp>
    </p:spTree>
    <p:extLst>
      <p:ext uri="{BB962C8B-B14F-4D97-AF65-F5344CB8AC3E}">
        <p14:creationId xmlns:p14="http://schemas.microsoft.com/office/powerpoint/2010/main" val="3472194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Do we actually need to travel anywhere anymore? We’re speaking to schools all across Wales right now! Perhaps virtual worlds will be created which you can attend virtually without leaving your house. Want to go on holiday to Iceland – perhaps you can just visit all the sites virtually. Perhaps there will be a </a:t>
            </a:r>
            <a:r>
              <a:rPr lang="en-US" err="1"/>
              <a:t>smellovision</a:t>
            </a:r>
            <a:r>
              <a:rPr lang="en-US"/>
              <a:t> to bring the smells as well and Icelandic food will be delivered to your door as part of the experience. A good way to travel – what do you think?</a:t>
            </a:r>
            <a:endParaRPr lang="en-GB"/>
          </a:p>
        </p:txBody>
      </p:sp>
      <p:sp>
        <p:nvSpPr>
          <p:cNvPr id="4" name="Slide Number Placeholder 3"/>
          <p:cNvSpPr>
            <a:spLocks noGrp="1"/>
          </p:cNvSpPr>
          <p:nvPr>
            <p:ph type="sldNum" sz="quarter" idx="5"/>
          </p:nvPr>
        </p:nvSpPr>
        <p:spPr/>
        <p:txBody>
          <a:bodyPr/>
          <a:lstStyle/>
          <a:p>
            <a:fld id="{67523980-FE68-494E-BC77-B58B46BA63D8}" type="slidenum">
              <a:rPr lang="en-GB" smtClean="0"/>
              <a:t>5</a:t>
            </a:fld>
            <a:endParaRPr lang="en-GB"/>
          </a:p>
        </p:txBody>
      </p:sp>
    </p:spTree>
    <p:extLst>
      <p:ext uri="{BB962C8B-B14F-4D97-AF65-F5344CB8AC3E}">
        <p14:creationId xmlns:p14="http://schemas.microsoft.com/office/powerpoint/2010/main" val="555295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Straight from science fiction right? Maybe not… Scientists have already teleported single particles over 300 miles! Now teleporting a person is a lot harder than a single particle, but who knows what the future holds.</a:t>
            </a:r>
            <a:endParaRPr lang="en-GB"/>
          </a:p>
        </p:txBody>
      </p:sp>
      <p:sp>
        <p:nvSpPr>
          <p:cNvPr id="4" name="Slide Number Placeholder 3"/>
          <p:cNvSpPr>
            <a:spLocks noGrp="1"/>
          </p:cNvSpPr>
          <p:nvPr>
            <p:ph type="sldNum" sz="quarter" idx="5"/>
          </p:nvPr>
        </p:nvSpPr>
        <p:spPr/>
        <p:txBody>
          <a:bodyPr/>
          <a:lstStyle/>
          <a:p>
            <a:fld id="{67523980-FE68-494E-BC77-B58B46BA63D8}" type="slidenum">
              <a:rPr lang="en-GB" smtClean="0"/>
              <a:t>6</a:t>
            </a:fld>
            <a:endParaRPr lang="en-GB"/>
          </a:p>
        </p:txBody>
      </p:sp>
    </p:spTree>
    <p:extLst>
      <p:ext uri="{BB962C8B-B14F-4D97-AF65-F5344CB8AC3E}">
        <p14:creationId xmlns:p14="http://schemas.microsoft.com/office/powerpoint/2010/main" val="238952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If we imagine it, we can work to create it. My idea is a skateboard covered in moss, and small plants, that harnesses the power of photosynthesis to power the board. It also has a small engine that rapidly decomposes apple cores and banana peel to generate electricity to power the board up steep hills. But because active travel is good, you can still use it like  a normal skateboard and push it along yourself to stay fit.</a:t>
            </a:r>
          </a:p>
          <a:p>
            <a:r>
              <a:rPr lang="en-US"/>
              <a:t>Needs a better name though! If anyone can help me come up with one they can have a 50% stake in my company!</a:t>
            </a:r>
            <a:endParaRPr lang="en-GB"/>
          </a:p>
        </p:txBody>
      </p:sp>
      <p:sp>
        <p:nvSpPr>
          <p:cNvPr id="4" name="Slide Number Placeholder 3"/>
          <p:cNvSpPr>
            <a:spLocks noGrp="1"/>
          </p:cNvSpPr>
          <p:nvPr>
            <p:ph type="sldNum" sz="quarter" idx="5"/>
          </p:nvPr>
        </p:nvSpPr>
        <p:spPr/>
        <p:txBody>
          <a:bodyPr/>
          <a:lstStyle/>
          <a:p>
            <a:fld id="{67523980-FE68-494E-BC77-B58B46BA63D8}" type="slidenum">
              <a:rPr lang="en-GB" smtClean="0"/>
              <a:t>7</a:t>
            </a:fld>
            <a:endParaRPr lang="en-GB"/>
          </a:p>
        </p:txBody>
      </p:sp>
    </p:spTree>
    <p:extLst>
      <p:ext uri="{BB962C8B-B14F-4D97-AF65-F5344CB8AC3E}">
        <p14:creationId xmlns:p14="http://schemas.microsoft.com/office/powerpoint/2010/main" val="3332225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DDFA55"/>
        </a:solidFill>
        <a:effectLst/>
      </p:bgPr>
    </p:bg>
    <p:spTree>
      <p:nvGrpSpPr>
        <p:cNvPr id="1" name=""/>
        <p:cNvGrpSpPr/>
        <p:nvPr/>
      </p:nvGrpSpPr>
      <p:grpSpPr>
        <a:xfrm>
          <a:off x="0" y="0"/>
          <a:ext cx="0" cy="0"/>
          <a:chOff x="0" y="0"/>
          <a:chExt cx="0" cy="0"/>
        </a:xfrm>
      </p:grpSpPr>
      <p:sp>
        <p:nvSpPr>
          <p:cNvPr id="11" name="Image"/>
          <p:cNvSpPr>
            <a:spLocks noGrp="1"/>
          </p:cNvSpPr>
          <p:nvPr>
            <p:ph type="pic" idx="21"/>
          </p:nvPr>
        </p:nvSpPr>
        <p:spPr>
          <a:xfrm>
            <a:off x="-1" y="-1549400"/>
            <a:ext cx="24384001" cy="13716000"/>
          </a:xfrm>
          <a:prstGeom prst="rect">
            <a:avLst/>
          </a:prstGeom>
        </p:spPr>
        <p:txBody>
          <a:bodyPr lIns="91439" tIns="45719" rIns="91439" bIns="45719">
            <a:noAutofit/>
          </a:bodyPr>
          <a:lstStyle/>
          <a:p>
            <a:endParaRPr/>
          </a:p>
        </p:txBody>
      </p:sp>
      <p:sp>
        <p:nvSpPr>
          <p:cNvPr id="12" name="Insert presentation title here"/>
          <p:cNvSpPr txBox="1">
            <a:spLocks noGrp="1"/>
          </p:cNvSpPr>
          <p:nvPr>
            <p:ph type="body" sz="half" idx="22"/>
          </p:nvPr>
        </p:nvSpPr>
        <p:spPr>
          <a:xfrm>
            <a:off x="2721698" y="3566159"/>
            <a:ext cx="18940604" cy="6583682"/>
          </a:xfrm>
          <a:prstGeom prst="rect">
            <a:avLst/>
          </a:prstGeom>
        </p:spPr>
        <p:txBody>
          <a:bodyPr anchor="ctr">
            <a:spAutoFit/>
          </a:bodyPr>
          <a:lstStyle>
            <a:lvl1pPr marL="0" indent="0" algn="ctr">
              <a:lnSpc>
                <a:spcPct val="60000"/>
              </a:lnSpc>
              <a:spcBef>
                <a:spcPts val="0"/>
              </a:spcBef>
              <a:buSzTx/>
              <a:buNone/>
              <a:defRPr sz="25000" cap="all">
                <a:solidFill>
                  <a:srgbClr val="304C1B"/>
                </a:solidFill>
                <a:latin typeface="Söhne Schmal Bold"/>
                <a:ea typeface="Söhne Schmal Bold"/>
                <a:cs typeface="Söhne Schmal Bold"/>
                <a:sym typeface="Söhne Schmal Bold"/>
              </a:defRPr>
            </a:lvl1pPr>
          </a:lstStyle>
          <a:p>
            <a:r>
              <a:t>Insert presentation title here</a:t>
            </a:r>
          </a:p>
        </p:txBody>
      </p:sp>
      <p:pic>
        <p:nvPicPr>
          <p:cNvPr id="13" name="Image" descr="Image"/>
          <p:cNvPicPr>
            <a:picLocks noChangeAspect="1"/>
          </p:cNvPicPr>
          <p:nvPr/>
        </p:nvPicPr>
        <p:blipFill>
          <a:blip r:embed="rId2"/>
          <a:stretch>
            <a:fillRect/>
          </a:stretch>
        </p:blipFill>
        <p:spPr>
          <a:xfrm>
            <a:off x="10924097" y="521160"/>
            <a:ext cx="2535806" cy="851336"/>
          </a:xfrm>
          <a:prstGeom prst="rect">
            <a:avLst/>
          </a:prstGeom>
          <a:ln w="12700">
            <a:miter lim="400000"/>
          </a:ln>
        </p:spPr>
      </p:pic>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39" name="Lorem ipsum dolor sit amet, consectetur adipiscing elit, sed eiusmod tempor incididunt ut labore et dolore magna aliqua.…"/>
          <p:cNvSpPr txBox="1">
            <a:spLocks noGrp="1"/>
          </p:cNvSpPr>
          <p:nvPr>
            <p:ph type="body" idx="21"/>
          </p:nvPr>
        </p:nvSpPr>
        <p:spPr>
          <a:xfrm>
            <a:off x="1146898" y="2456179"/>
            <a:ext cx="18940604" cy="8651241"/>
          </a:xfrm>
          <a:prstGeom prst="rect">
            <a:avLst/>
          </a:prstGeom>
        </p:spPr>
        <p:txBody>
          <a:bodyPr anchor="ctr">
            <a:spAutoFit/>
          </a:bodyPr>
          <a:lstStyle/>
          <a:p>
            <a:pPr marL="0" indent="0" defTabSz="457200">
              <a:lnSpc>
                <a:spcPct val="80000"/>
              </a:lnSpc>
              <a:spcBef>
                <a:spcPts val="0"/>
              </a:spcBef>
              <a:buSzTx/>
              <a:buNone/>
              <a:defRPr sz="8000">
                <a:solidFill>
                  <a:srgbClr val="304C1B"/>
                </a:solidFill>
                <a:latin typeface="Söhne Breit Kräftig"/>
                <a:ea typeface="Söhne Breit Kräftig"/>
                <a:cs typeface="Söhne Breit Kräftig"/>
                <a:sym typeface="Söhne Breit Kräftig"/>
              </a:defRPr>
            </a:pPr>
            <a:r>
              <a:t>Lorem ipsum dolor sit amet, consectetur adipiscing elit, sed eiusmod tempor incididunt ut labore et dolore magna aliqua.</a:t>
            </a:r>
          </a:p>
          <a:p>
            <a:pPr marL="0" indent="0" defTabSz="457200">
              <a:lnSpc>
                <a:spcPct val="80000"/>
              </a:lnSpc>
              <a:spcBef>
                <a:spcPts val="0"/>
              </a:spcBef>
              <a:buSzTx/>
              <a:buNone/>
              <a:defRPr sz="8000">
                <a:solidFill>
                  <a:srgbClr val="304C1B"/>
                </a:solidFill>
                <a:latin typeface="Söhne Breit Kräftig"/>
                <a:ea typeface="Söhne Breit Kräftig"/>
                <a:cs typeface="Söhne Breit Kräftig"/>
                <a:sym typeface="Söhne Breit Kräftig"/>
              </a:defRPr>
            </a:pPr>
            <a:r>
              <a:t>Lorem ipsum dolor sit amet, consectetur adipiscing elit, sed eiusmod tempor incididunt ut labore et dolore magna aliqua.</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lgn="r"/>
            <a:fld id="{A37D6D71-8B28-4ED6-B932-04B197003D23}" type="datetimeFigureOut">
              <a:rPr lang="en-US" smtClean="0"/>
              <a:pPr algn="r"/>
              <a:t>10/17/22</a:t>
            </a:fld>
            <a:endParaRPr lang="en-US"/>
          </a:p>
        </p:txBody>
      </p:sp>
      <p:sp>
        <p:nvSpPr>
          <p:cNvPr id="5" name="Footer Placeholder 4"/>
          <p:cNvSpPr>
            <a:spLocks noGrp="1"/>
          </p:cNvSpPr>
          <p:nvPr>
            <p:ph type="ftr" sz="quarter" idx="11"/>
          </p:nvPr>
        </p:nvSpPr>
        <p:spPr/>
        <p:txBody>
          <a:bodyPr/>
          <a:lstStyle/>
          <a:p>
            <a:endParaRPr lang="en-US">
              <a:solidFill>
                <a:schemeClr val="tx1"/>
              </a:solidFill>
            </a:endParaRPr>
          </a:p>
        </p:txBody>
      </p:sp>
      <p:sp>
        <p:nvSpPr>
          <p:cNvPr id="6" name="Slide Number Placeholder 5"/>
          <p:cNvSpPr>
            <a:spLocks noGrp="1"/>
          </p:cNvSpPr>
          <p:nvPr>
            <p:ph type="sldNum" sz="quarter" idx="12"/>
          </p:nvPr>
        </p:nvSpPr>
        <p:spPr>
          <a:xfrm>
            <a:off x="12001499" y="13076008"/>
            <a:ext cx="384721" cy="379591"/>
          </a:xfrm>
        </p:spPr>
        <p:txBody>
          <a:bodyPr/>
          <a:lstStyle/>
          <a:p>
            <a:pPr algn="l"/>
            <a:fld id="{F97E8200-1950-409B-82E7-99938E7AE355}" type="slidenum">
              <a:rPr lang="en-US" smtClean="0"/>
              <a:pPr algn="l"/>
              <a:t>‹#›</a:t>
            </a:fld>
            <a:endParaRPr lang="en-US"/>
          </a:p>
        </p:txBody>
      </p:sp>
    </p:spTree>
    <p:extLst>
      <p:ext uri="{BB962C8B-B14F-4D97-AF65-F5344CB8AC3E}">
        <p14:creationId xmlns:p14="http://schemas.microsoft.com/office/powerpoint/2010/main" val="32830173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62" r:id="rId3"/>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EF554"/>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2D45AC-CE93-8DFB-DC12-019980AACFB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191292" y="4003221"/>
            <a:ext cx="14001415" cy="7668825"/>
          </a:xfrm>
          <a:prstGeom prst="rect">
            <a:avLst/>
          </a:prstGeom>
        </p:spPr>
      </p:pic>
      <p:pic>
        <p:nvPicPr>
          <p:cNvPr id="12" name="Picture 11" descr="A green and black sign&#10;&#10;Description automatically generated with medium confidence">
            <a:extLst>
              <a:ext uri="{FF2B5EF4-FFF2-40B4-BE49-F238E27FC236}">
                <a16:creationId xmlns:a16="http://schemas.microsoft.com/office/drawing/2014/main" id="{7D4173B2-C379-B386-9863-447FC12682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37537" y="522300"/>
            <a:ext cx="4406152" cy="1926042"/>
          </a:xfrm>
          <a:prstGeom prst="rect">
            <a:avLst/>
          </a:prstGeom>
        </p:spPr>
      </p:pic>
    </p:spTree>
    <p:extLst>
      <p:ext uri="{BB962C8B-B14F-4D97-AF65-F5344CB8AC3E}">
        <p14:creationId xmlns:p14="http://schemas.microsoft.com/office/powerpoint/2010/main" val="140791057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C6AE3B7-FFB2-403C-4A3D-D86068CAEBFC}"/>
              </a:ext>
            </a:extLst>
          </p:cNvPr>
          <p:cNvGrpSpPr/>
          <p:nvPr/>
        </p:nvGrpSpPr>
        <p:grpSpPr>
          <a:xfrm>
            <a:off x="846710" y="286328"/>
            <a:ext cx="10141540" cy="13143344"/>
            <a:chOff x="6908788" y="175490"/>
            <a:chExt cx="10141540" cy="13143344"/>
          </a:xfrm>
        </p:grpSpPr>
        <p:sp>
          <p:nvSpPr>
            <p:cNvPr id="7" name="TextBox 6">
              <a:extLst>
                <a:ext uri="{FF2B5EF4-FFF2-40B4-BE49-F238E27FC236}">
                  <a16:creationId xmlns:a16="http://schemas.microsoft.com/office/drawing/2014/main" id="{19BDD429-70B6-A30C-70BF-4D3D2B333302}"/>
                </a:ext>
              </a:extLst>
            </p:cNvPr>
            <p:cNvSpPr txBox="1"/>
            <p:nvPr/>
          </p:nvSpPr>
          <p:spPr>
            <a:xfrm rot="19650151">
              <a:off x="7369069" y="7380571"/>
              <a:ext cx="1173018" cy="919401"/>
            </a:xfrm>
            <a:prstGeom prst="roundRect">
              <a:avLst/>
            </a:prstGeom>
            <a:solidFill>
              <a:schemeClr val="bg1"/>
            </a:solidFill>
          </p:spPr>
          <p:txBody>
            <a:bodyPr wrap="square" rtlCol="0">
              <a:spAutoFit/>
            </a:bodyPr>
            <a:lstStyle/>
            <a:p>
              <a:pPr algn="ctr"/>
              <a:r>
                <a:rPr lang="en-US" sz="4800"/>
                <a:t>7</a:t>
              </a:r>
              <a:endParaRPr lang="en-GB" sz="4800"/>
            </a:p>
          </p:txBody>
        </p:sp>
        <p:sp>
          <p:nvSpPr>
            <p:cNvPr id="8" name="TextBox 7">
              <a:extLst>
                <a:ext uri="{FF2B5EF4-FFF2-40B4-BE49-F238E27FC236}">
                  <a16:creationId xmlns:a16="http://schemas.microsoft.com/office/drawing/2014/main" id="{119E0E6D-9247-03C1-EFE8-4CF1DBA4071B}"/>
                </a:ext>
              </a:extLst>
            </p:cNvPr>
            <p:cNvSpPr txBox="1"/>
            <p:nvPr/>
          </p:nvSpPr>
          <p:spPr>
            <a:xfrm rot="19650151">
              <a:off x="7369067" y="8574839"/>
              <a:ext cx="1173018" cy="919401"/>
            </a:xfrm>
            <a:prstGeom prst="roundRect">
              <a:avLst/>
            </a:prstGeom>
            <a:solidFill>
              <a:schemeClr val="bg1"/>
            </a:solidFill>
          </p:spPr>
          <p:txBody>
            <a:bodyPr wrap="square" rtlCol="0">
              <a:spAutoFit/>
            </a:bodyPr>
            <a:lstStyle/>
            <a:p>
              <a:pPr algn="ctr"/>
              <a:r>
                <a:rPr lang="en-US" sz="4800"/>
                <a:t>6</a:t>
              </a:r>
              <a:endParaRPr lang="en-GB" sz="4800"/>
            </a:p>
          </p:txBody>
        </p:sp>
        <p:sp>
          <p:nvSpPr>
            <p:cNvPr id="9" name="TextBox 8">
              <a:extLst>
                <a:ext uri="{FF2B5EF4-FFF2-40B4-BE49-F238E27FC236}">
                  <a16:creationId xmlns:a16="http://schemas.microsoft.com/office/drawing/2014/main" id="{A834DD6E-DBAD-6D75-FD70-5A70D12BE9BB}"/>
                </a:ext>
              </a:extLst>
            </p:cNvPr>
            <p:cNvSpPr txBox="1"/>
            <p:nvPr/>
          </p:nvSpPr>
          <p:spPr>
            <a:xfrm rot="19650151">
              <a:off x="7369065" y="9769107"/>
              <a:ext cx="1173018" cy="919401"/>
            </a:xfrm>
            <a:prstGeom prst="roundRect">
              <a:avLst/>
            </a:prstGeom>
            <a:solidFill>
              <a:schemeClr val="bg1"/>
            </a:solidFill>
          </p:spPr>
          <p:txBody>
            <a:bodyPr wrap="square" rtlCol="0">
              <a:spAutoFit/>
            </a:bodyPr>
            <a:lstStyle/>
            <a:p>
              <a:pPr algn="ctr"/>
              <a:r>
                <a:rPr lang="en-US" sz="4800"/>
                <a:t>9</a:t>
              </a:r>
              <a:endParaRPr lang="en-GB" sz="4800"/>
            </a:p>
          </p:txBody>
        </p:sp>
        <p:sp>
          <p:nvSpPr>
            <p:cNvPr id="11" name="TextBox 10">
              <a:extLst>
                <a:ext uri="{FF2B5EF4-FFF2-40B4-BE49-F238E27FC236}">
                  <a16:creationId xmlns:a16="http://schemas.microsoft.com/office/drawing/2014/main" id="{6B169F25-7371-1480-A944-F6E847E88FE9}"/>
                </a:ext>
              </a:extLst>
            </p:cNvPr>
            <p:cNvSpPr txBox="1"/>
            <p:nvPr/>
          </p:nvSpPr>
          <p:spPr>
            <a:xfrm rot="19650151">
              <a:off x="7369063" y="11014611"/>
              <a:ext cx="1173018" cy="919401"/>
            </a:xfrm>
            <a:prstGeom prst="roundRect">
              <a:avLst/>
            </a:prstGeom>
            <a:solidFill>
              <a:srgbClr val="FFFF00"/>
            </a:solidFill>
          </p:spPr>
          <p:txBody>
            <a:bodyPr wrap="square" rtlCol="0">
              <a:spAutoFit/>
            </a:bodyPr>
            <a:lstStyle/>
            <a:p>
              <a:pPr algn="ctr"/>
              <a:endParaRPr lang="en-GB" sz="4800"/>
            </a:p>
          </p:txBody>
        </p:sp>
        <p:sp>
          <p:nvSpPr>
            <p:cNvPr id="20" name="Rectangle: Rounded Corners 3">
              <a:extLst>
                <a:ext uri="{FF2B5EF4-FFF2-40B4-BE49-F238E27FC236}">
                  <a16:creationId xmlns:a16="http://schemas.microsoft.com/office/drawing/2014/main" id="{2E6A986E-0577-1AFB-B36C-939ACDAAE5C8}"/>
                </a:ext>
              </a:extLst>
            </p:cNvPr>
            <p:cNvSpPr/>
            <p:nvPr/>
          </p:nvSpPr>
          <p:spPr>
            <a:xfrm>
              <a:off x="6908800" y="175490"/>
              <a:ext cx="10141528" cy="13143344"/>
            </a:xfrm>
            <a:prstGeom prst="roundRect">
              <a:avLst/>
            </a:prstGeom>
            <a:solidFill>
              <a:schemeClr val="bg2">
                <a:lumMod val="25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a:highlight>
                  <a:srgbClr val="008000"/>
                </a:highlight>
              </a:endParaRPr>
            </a:p>
          </p:txBody>
        </p:sp>
        <p:sp>
          <p:nvSpPr>
            <p:cNvPr id="21" name="Rectangle: Rounded Corners 4">
              <a:extLst>
                <a:ext uri="{FF2B5EF4-FFF2-40B4-BE49-F238E27FC236}">
                  <a16:creationId xmlns:a16="http://schemas.microsoft.com/office/drawing/2014/main" id="{03B2737C-51F8-AE5B-F32D-98DED7C79F60}"/>
                </a:ext>
              </a:extLst>
            </p:cNvPr>
            <p:cNvSpPr/>
            <p:nvPr/>
          </p:nvSpPr>
          <p:spPr>
            <a:xfrm>
              <a:off x="7795485" y="2161309"/>
              <a:ext cx="8275782" cy="469669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a:p>
          </p:txBody>
        </p:sp>
        <p:sp>
          <p:nvSpPr>
            <p:cNvPr id="44" name="TextBox 43">
              <a:extLst>
                <a:ext uri="{FF2B5EF4-FFF2-40B4-BE49-F238E27FC236}">
                  <a16:creationId xmlns:a16="http://schemas.microsoft.com/office/drawing/2014/main" id="{57629FA0-E34D-1ABC-B06D-6899E0104A1D}"/>
                </a:ext>
              </a:extLst>
            </p:cNvPr>
            <p:cNvSpPr txBox="1"/>
            <p:nvPr/>
          </p:nvSpPr>
          <p:spPr>
            <a:xfrm>
              <a:off x="7970980" y="7479366"/>
              <a:ext cx="5994400" cy="919401"/>
            </a:xfrm>
            <a:prstGeom prst="roundRect">
              <a:avLst/>
            </a:prstGeom>
            <a:solidFill>
              <a:schemeClr val="bg1"/>
            </a:solidFill>
          </p:spPr>
          <p:txBody>
            <a:bodyPr wrap="square" rtlCol="0">
              <a:spAutoFit/>
            </a:bodyPr>
            <a:lstStyle/>
            <a:p>
              <a:r>
                <a:rPr lang="en-US" sz="4800"/>
                <a:t>Sustainability</a:t>
              </a:r>
              <a:endParaRPr lang="en-GB" sz="4800"/>
            </a:p>
          </p:txBody>
        </p:sp>
        <p:sp>
          <p:nvSpPr>
            <p:cNvPr id="45" name="TextBox 44">
              <a:extLst>
                <a:ext uri="{FF2B5EF4-FFF2-40B4-BE49-F238E27FC236}">
                  <a16:creationId xmlns:a16="http://schemas.microsoft.com/office/drawing/2014/main" id="{87D20CF4-1CF8-6712-5590-7C4BD273CC2C}"/>
                </a:ext>
              </a:extLst>
            </p:cNvPr>
            <p:cNvSpPr txBox="1"/>
            <p:nvPr/>
          </p:nvSpPr>
          <p:spPr>
            <a:xfrm>
              <a:off x="7970980" y="8699253"/>
              <a:ext cx="5994400" cy="919401"/>
            </a:xfrm>
            <a:prstGeom prst="roundRect">
              <a:avLst/>
            </a:prstGeom>
            <a:solidFill>
              <a:schemeClr val="bg1"/>
            </a:solidFill>
          </p:spPr>
          <p:txBody>
            <a:bodyPr wrap="square" rtlCol="0">
              <a:spAutoFit/>
            </a:bodyPr>
            <a:lstStyle/>
            <a:p>
              <a:r>
                <a:rPr lang="en-US" sz="4800"/>
                <a:t>Speed</a:t>
              </a:r>
              <a:endParaRPr lang="en-GB" sz="4800"/>
            </a:p>
          </p:txBody>
        </p:sp>
        <p:sp>
          <p:nvSpPr>
            <p:cNvPr id="46" name="TextBox 45">
              <a:extLst>
                <a:ext uri="{FF2B5EF4-FFF2-40B4-BE49-F238E27FC236}">
                  <a16:creationId xmlns:a16="http://schemas.microsoft.com/office/drawing/2014/main" id="{A8AEB93E-434F-DF4D-D437-3FBF90804F9A}"/>
                </a:ext>
              </a:extLst>
            </p:cNvPr>
            <p:cNvSpPr txBox="1"/>
            <p:nvPr/>
          </p:nvSpPr>
          <p:spPr>
            <a:xfrm>
              <a:off x="7970980" y="9919139"/>
              <a:ext cx="5994400" cy="919401"/>
            </a:xfrm>
            <a:prstGeom prst="roundRect">
              <a:avLst/>
            </a:prstGeom>
            <a:solidFill>
              <a:schemeClr val="bg1"/>
            </a:solidFill>
          </p:spPr>
          <p:txBody>
            <a:bodyPr wrap="square" rtlCol="0">
              <a:spAutoFit/>
            </a:bodyPr>
            <a:lstStyle/>
            <a:p>
              <a:r>
                <a:rPr lang="en-US" sz="4800"/>
                <a:t>Likelihood</a:t>
              </a:r>
              <a:endParaRPr lang="en-GB" sz="4800"/>
            </a:p>
          </p:txBody>
        </p:sp>
        <p:sp>
          <p:nvSpPr>
            <p:cNvPr id="47" name="TextBox 46">
              <a:extLst>
                <a:ext uri="{FF2B5EF4-FFF2-40B4-BE49-F238E27FC236}">
                  <a16:creationId xmlns:a16="http://schemas.microsoft.com/office/drawing/2014/main" id="{D883F4AD-4573-DB36-EC78-DB565E9A649A}"/>
                </a:ext>
              </a:extLst>
            </p:cNvPr>
            <p:cNvSpPr txBox="1"/>
            <p:nvPr/>
          </p:nvSpPr>
          <p:spPr>
            <a:xfrm>
              <a:off x="7970978" y="11139024"/>
              <a:ext cx="5994400" cy="919401"/>
            </a:xfrm>
            <a:prstGeom prst="roundRect">
              <a:avLst/>
            </a:prstGeom>
            <a:solidFill>
              <a:srgbClr val="FFFF00"/>
            </a:solidFill>
          </p:spPr>
          <p:txBody>
            <a:bodyPr wrap="square" rtlCol="0">
              <a:spAutoFit/>
            </a:bodyPr>
            <a:lstStyle/>
            <a:p>
              <a:r>
                <a:rPr lang="en-US" sz="4800"/>
                <a:t>Wow Factor</a:t>
              </a:r>
              <a:endParaRPr lang="en-GB" sz="4800"/>
            </a:p>
          </p:txBody>
        </p:sp>
        <p:sp>
          <p:nvSpPr>
            <p:cNvPr id="48" name="TextBox 47">
              <a:extLst>
                <a:ext uri="{FF2B5EF4-FFF2-40B4-BE49-F238E27FC236}">
                  <a16:creationId xmlns:a16="http://schemas.microsoft.com/office/drawing/2014/main" id="{8BA92BF8-6050-CF20-FD2B-9A2A245B3E5F}"/>
                </a:ext>
              </a:extLst>
            </p:cNvPr>
            <p:cNvSpPr txBox="1"/>
            <p:nvPr/>
          </p:nvSpPr>
          <p:spPr>
            <a:xfrm>
              <a:off x="14898255" y="7504984"/>
              <a:ext cx="1173018" cy="919401"/>
            </a:xfrm>
            <a:prstGeom prst="roundRect">
              <a:avLst/>
            </a:prstGeom>
            <a:solidFill>
              <a:schemeClr val="bg1"/>
            </a:solidFill>
          </p:spPr>
          <p:txBody>
            <a:bodyPr wrap="square" rtlCol="0">
              <a:spAutoFit/>
            </a:bodyPr>
            <a:lstStyle/>
            <a:p>
              <a:pPr algn="ctr"/>
              <a:r>
                <a:rPr lang="en-US" sz="4800"/>
                <a:t>7</a:t>
              </a:r>
              <a:endParaRPr lang="en-GB" sz="4800"/>
            </a:p>
          </p:txBody>
        </p:sp>
        <p:sp>
          <p:nvSpPr>
            <p:cNvPr id="49" name="TextBox 48">
              <a:extLst>
                <a:ext uri="{FF2B5EF4-FFF2-40B4-BE49-F238E27FC236}">
                  <a16:creationId xmlns:a16="http://schemas.microsoft.com/office/drawing/2014/main" id="{32180A01-C8B6-0104-0DDA-1C30D557558C}"/>
                </a:ext>
              </a:extLst>
            </p:cNvPr>
            <p:cNvSpPr txBox="1"/>
            <p:nvPr/>
          </p:nvSpPr>
          <p:spPr>
            <a:xfrm>
              <a:off x="14898253" y="8699252"/>
              <a:ext cx="1173018" cy="919401"/>
            </a:xfrm>
            <a:prstGeom prst="roundRect">
              <a:avLst/>
            </a:prstGeom>
            <a:solidFill>
              <a:schemeClr val="bg1"/>
            </a:solidFill>
          </p:spPr>
          <p:txBody>
            <a:bodyPr wrap="square" rtlCol="0">
              <a:spAutoFit/>
            </a:bodyPr>
            <a:lstStyle/>
            <a:p>
              <a:pPr algn="ctr"/>
              <a:r>
                <a:rPr lang="en-US" sz="4800"/>
                <a:t>6</a:t>
              </a:r>
              <a:endParaRPr lang="en-GB" sz="4800"/>
            </a:p>
          </p:txBody>
        </p:sp>
        <p:sp>
          <p:nvSpPr>
            <p:cNvPr id="50" name="TextBox 49">
              <a:extLst>
                <a:ext uri="{FF2B5EF4-FFF2-40B4-BE49-F238E27FC236}">
                  <a16:creationId xmlns:a16="http://schemas.microsoft.com/office/drawing/2014/main" id="{1C54302A-A258-6970-0B6A-8F3987F2249B}"/>
                </a:ext>
              </a:extLst>
            </p:cNvPr>
            <p:cNvSpPr txBox="1"/>
            <p:nvPr/>
          </p:nvSpPr>
          <p:spPr>
            <a:xfrm>
              <a:off x="14898251" y="9893520"/>
              <a:ext cx="1173018" cy="919401"/>
            </a:xfrm>
            <a:prstGeom prst="roundRect">
              <a:avLst/>
            </a:prstGeom>
            <a:solidFill>
              <a:schemeClr val="bg1"/>
            </a:solidFill>
          </p:spPr>
          <p:txBody>
            <a:bodyPr wrap="square" rtlCol="0">
              <a:spAutoFit/>
            </a:bodyPr>
            <a:lstStyle/>
            <a:p>
              <a:pPr algn="ctr"/>
              <a:r>
                <a:rPr lang="en-US" sz="4800"/>
                <a:t>9</a:t>
              </a:r>
              <a:endParaRPr lang="en-GB" sz="4800"/>
            </a:p>
          </p:txBody>
        </p:sp>
        <p:sp>
          <p:nvSpPr>
            <p:cNvPr id="51" name="TextBox 50">
              <a:extLst>
                <a:ext uri="{FF2B5EF4-FFF2-40B4-BE49-F238E27FC236}">
                  <a16:creationId xmlns:a16="http://schemas.microsoft.com/office/drawing/2014/main" id="{181A5A6D-D7DA-0A7F-C74F-D9F1FF081CC0}"/>
                </a:ext>
              </a:extLst>
            </p:cNvPr>
            <p:cNvSpPr txBox="1"/>
            <p:nvPr/>
          </p:nvSpPr>
          <p:spPr>
            <a:xfrm>
              <a:off x="14898249" y="11139024"/>
              <a:ext cx="1173018" cy="919401"/>
            </a:xfrm>
            <a:prstGeom prst="roundRect">
              <a:avLst/>
            </a:prstGeom>
            <a:solidFill>
              <a:srgbClr val="FFFF00"/>
            </a:solidFill>
          </p:spPr>
          <p:txBody>
            <a:bodyPr wrap="square" rtlCol="0">
              <a:spAutoFit/>
            </a:bodyPr>
            <a:lstStyle/>
            <a:p>
              <a:pPr algn="ctr"/>
              <a:endParaRPr lang="en-GB" sz="4800"/>
            </a:p>
          </p:txBody>
        </p:sp>
        <p:sp>
          <p:nvSpPr>
            <p:cNvPr id="52" name="TextBox 51">
              <a:extLst>
                <a:ext uri="{FF2B5EF4-FFF2-40B4-BE49-F238E27FC236}">
                  <a16:creationId xmlns:a16="http://schemas.microsoft.com/office/drawing/2014/main" id="{CC4BB2A9-A2F9-498D-3C60-E0B68B192032}"/>
                </a:ext>
              </a:extLst>
            </p:cNvPr>
            <p:cNvSpPr txBox="1"/>
            <p:nvPr/>
          </p:nvSpPr>
          <p:spPr>
            <a:xfrm>
              <a:off x="7970978" y="829068"/>
              <a:ext cx="7934040" cy="2281476"/>
            </a:xfrm>
            <a:prstGeom prst="roundRect">
              <a:avLst/>
            </a:prstGeom>
            <a:solidFill>
              <a:schemeClr val="bg2">
                <a:lumMod val="25000"/>
              </a:schemeClr>
            </a:solidFill>
          </p:spPr>
          <p:txBody>
            <a:bodyPr wrap="square" rtlCol="0">
              <a:spAutoFit/>
            </a:bodyPr>
            <a:lstStyle/>
            <a:p>
              <a:pPr algn="ctr"/>
              <a:r>
                <a:rPr lang="en-US" sz="6400" b="1">
                  <a:solidFill>
                    <a:schemeClr val="bg1"/>
                  </a:solidFill>
                </a:rPr>
                <a:t>Hydrogen Vehicles</a:t>
              </a:r>
              <a:endParaRPr lang="en-GB" sz="6400" b="1">
                <a:solidFill>
                  <a:schemeClr val="bg1"/>
                </a:solidFill>
              </a:endParaRPr>
            </a:p>
          </p:txBody>
        </p:sp>
        <p:sp>
          <p:nvSpPr>
            <p:cNvPr id="53" name="Rectangle: Rounded Corners 21">
              <a:extLst>
                <a:ext uri="{FF2B5EF4-FFF2-40B4-BE49-F238E27FC236}">
                  <a16:creationId xmlns:a16="http://schemas.microsoft.com/office/drawing/2014/main" id="{45FEF9D4-73B6-88F4-9455-C07624A15DDD}"/>
                </a:ext>
              </a:extLst>
            </p:cNvPr>
            <p:cNvSpPr/>
            <p:nvPr/>
          </p:nvSpPr>
          <p:spPr>
            <a:xfrm>
              <a:off x="6908794" y="175490"/>
              <a:ext cx="10141528" cy="13143344"/>
            </a:xfrm>
            <a:prstGeom prst="roundRect">
              <a:avLst/>
            </a:prstGeom>
            <a:solidFill>
              <a:schemeClr val="bg2">
                <a:lumMod val="25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a:highlight>
                  <a:srgbClr val="008000"/>
                </a:highlight>
              </a:endParaRPr>
            </a:p>
          </p:txBody>
        </p:sp>
        <p:sp>
          <p:nvSpPr>
            <p:cNvPr id="54" name="Rectangle: Rounded Corners 22">
              <a:extLst>
                <a:ext uri="{FF2B5EF4-FFF2-40B4-BE49-F238E27FC236}">
                  <a16:creationId xmlns:a16="http://schemas.microsoft.com/office/drawing/2014/main" id="{F36A45AE-CFE3-AE37-0337-0E12BC734FC6}"/>
                </a:ext>
              </a:extLst>
            </p:cNvPr>
            <p:cNvSpPr/>
            <p:nvPr/>
          </p:nvSpPr>
          <p:spPr>
            <a:xfrm>
              <a:off x="7795479" y="2161309"/>
              <a:ext cx="8275782" cy="469669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a:p>
          </p:txBody>
        </p:sp>
        <p:sp>
          <p:nvSpPr>
            <p:cNvPr id="55" name="TextBox 54">
              <a:extLst>
                <a:ext uri="{FF2B5EF4-FFF2-40B4-BE49-F238E27FC236}">
                  <a16:creationId xmlns:a16="http://schemas.microsoft.com/office/drawing/2014/main" id="{143EAFE6-53BE-F605-7BEA-AADA08F20364}"/>
                </a:ext>
              </a:extLst>
            </p:cNvPr>
            <p:cNvSpPr txBox="1"/>
            <p:nvPr/>
          </p:nvSpPr>
          <p:spPr>
            <a:xfrm>
              <a:off x="7970974" y="7479366"/>
              <a:ext cx="5994400" cy="919401"/>
            </a:xfrm>
            <a:prstGeom prst="roundRect">
              <a:avLst/>
            </a:prstGeom>
            <a:solidFill>
              <a:schemeClr val="bg1"/>
            </a:solidFill>
          </p:spPr>
          <p:txBody>
            <a:bodyPr wrap="square" rtlCol="0">
              <a:spAutoFit/>
            </a:bodyPr>
            <a:lstStyle/>
            <a:p>
              <a:r>
                <a:rPr lang="en-US" sz="4800"/>
                <a:t>Sustainability</a:t>
              </a:r>
              <a:endParaRPr lang="en-GB" sz="4800"/>
            </a:p>
          </p:txBody>
        </p:sp>
        <p:sp>
          <p:nvSpPr>
            <p:cNvPr id="56" name="TextBox 55">
              <a:extLst>
                <a:ext uri="{FF2B5EF4-FFF2-40B4-BE49-F238E27FC236}">
                  <a16:creationId xmlns:a16="http://schemas.microsoft.com/office/drawing/2014/main" id="{538D4335-BDB7-07A9-33E0-CCA73A6F3299}"/>
                </a:ext>
              </a:extLst>
            </p:cNvPr>
            <p:cNvSpPr txBox="1"/>
            <p:nvPr/>
          </p:nvSpPr>
          <p:spPr>
            <a:xfrm>
              <a:off x="7970974" y="8699253"/>
              <a:ext cx="5994400" cy="919401"/>
            </a:xfrm>
            <a:prstGeom prst="roundRect">
              <a:avLst/>
            </a:prstGeom>
            <a:solidFill>
              <a:schemeClr val="bg1"/>
            </a:solidFill>
          </p:spPr>
          <p:txBody>
            <a:bodyPr wrap="square" rtlCol="0">
              <a:spAutoFit/>
            </a:bodyPr>
            <a:lstStyle/>
            <a:p>
              <a:r>
                <a:rPr lang="en-US" sz="4800"/>
                <a:t>Speed</a:t>
              </a:r>
              <a:endParaRPr lang="en-GB" sz="4800"/>
            </a:p>
          </p:txBody>
        </p:sp>
        <p:sp>
          <p:nvSpPr>
            <p:cNvPr id="57" name="TextBox 56">
              <a:extLst>
                <a:ext uri="{FF2B5EF4-FFF2-40B4-BE49-F238E27FC236}">
                  <a16:creationId xmlns:a16="http://schemas.microsoft.com/office/drawing/2014/main" id="{146BF4D2-301B-6B71-B308-C98925BE0FE1}"/>
                </a:ext>
              </a:extLst>
            </p:cNvPr>
            <p:cNvSpPr txBox="1"/>
            <p:nvPr/>
          </p:nvSpPr>
          <p:spPr>
            <a:xfrm>
              <a:off x="7970974" y="9919139"/>
              <a:ext cx="5994400" cy="919401"/>
            </a:xfrm>
            <a:prstGeom prst="roundRect">
              <a:avLst/>
            </a:prstGeom>
            <a:solidFill>
              <a:schemeClr val="bg1"/>
            </a:solidFill>
          </p:spPr>
          <p:txBody>
            <a:bodyPr wrap="square" rtlCol="0">
              <a:spAutoFit/>
            </a:bodyPr>
            <a:lstStyle/>
            <a:p>
              <a:r>
                <a:rPr lang="en-US" sz="4800"/>
                <a:t>Likelihood</a:t>
              </a:r>
              <a:endParaRPr lang="en-GB" sz="4800"/>
            </a:p>
          </p:txBody>
        </p:sp>
        <p:sp>
          <p:nvSpPr>
            <p:cNvPr id="58" name="TextBox 57">
              <a:extLst>
                <a:ext uri="{FF2B5EF4-FFF2-40B4-BE49-F238E27FC236}">
                  <a16:creationId xmlns:a16="http://schemas.microsoft.com/office/drawing/2014/main" id="{8D5A7E37-A290-BA2E-4C48-FE5D007B99EE}"/>
                </a:ext>
              </a:extLst>
            </p:cNvPr>
            <p:cNvSpPr txBox="1"/>
            <p:nvPr/>
          </p:nvSpPr>
          <p:spPr>
            <a:xfrm>
              <a:off x="7970972" y="11139024"/>
              <a:ext cx="5994400" cy="919401"/>
            </a:xfrm>
            <a:prstGeom prst="roundRect">
              <a:avLst/>
            </a:prstGeom>
            <a:solidFill>
              <a:srgbClr val="FFFF00"/>
            </a:solidFill>
          </p:spPr>
          <p:txBody>
            <a:bodyPr wrap="square" rtlCol="0">
              <a:spAutoFit/>
            </a:bodyPr>
            <a:lstStyle/>
            <a:p>
              <a:r>
                <a:rPr lang="en-US" sz="4800"/>
                <a:t>Wow Factor</a:t>
              </a:r>
              <a:endParaRPr lang="en-GB" sz="4800"/>
            </a:p>
          </p:txBody>
        </p:sp>
        <p:sp>
          <p:nvSpPr>
            <p:cNvPr id="59" name="TextBox 58">
              <a:extLst>
                <a:ext uri="{FF2B5EF4-FFF2-40B4-BE49-F238E27FC236}">
                  <a16:creationId xmlns:a16="http://schemas.microsoft.com/office/drawing/2014/main" id="{93492AC5-0D49-9713-7224-BF41E7333397}"/>
                </a:ext>
              </a:extLst>
            </p:cNvPr>
            <p:cNvSpPr txBox="1"/>
            <p:nvPr/>
          </p:nvSpPr>
          <p:spPr>
            <a:xfrm>
              <a:off x="14898249" y="7504984"/>
              <a:ext cx="1173018" cy="919401"/>
            </a:xfrm>
            <a:prstGeom prst="roundRect">
              <a:avLst/>
            </a:prstGeom>
            <a:solidFill>
              <a:schemeClr val="bg1"/>
            </a:solidFill>
          </p:spPr>
          <p:txBody>
            <a:bodyPr wrap="square" rtlCol="0">
              <a:spAutoFit/>
            </a:bodyPr>
            <a:lstStyle/>
            <a:p>
              <a:pPr algn="ctr"/>
              <a:r>
                <a:rPr lang="en-US" sz="4800"/>
                <a:t>7</a:t>
              </a:r>
              <a:endParaRPr lang="en-GB" sz="4800"/>
            </a:p>
          </p:txBody>
        </p:sp>
        <p:sp>
          <p:nvSpPr>
            <p:cNvPr id="60" name="TextBox 59">
              <a:extLst>
                <a:ext uri="{FF2B5EF4-FFF2-40B4-BE49-F238E27FC236}">
                  <a16:creationId xmlns:a16="http://schemas.microsoft.com/office/drawing/2014/main" id="{AAFD909B-82DE-B9E2-5F79-3CC0210D5415}"/>
                </a:ext>
              </a:extLst>
            </p:cNvPr>
            <p:cNvSpPr txBox="1"/>
            <p:nvPr/>
          </p:nvSpPr>
          <p:spPr>
            <a:xfrm>
              <a:off x="14898247" y="8699252"/>
              <a:ext cx="1173018" cy="919401"/>
            </a:xfrm>
            <a:prstGeom prst="roundRect">
              <a:avLst/>
            </a:prstGeom>
            <a:solidFill>
              <a:schemeClr val="bg1"/>
            </a:solidFill>
          </p:spPr>
          <p:txBody>
            <a:bodyPr wrap="square" rtlCol="0">
              <a:spAutoFit/>
            </a:bodyPr>
            <a:lstStyle/>
            <a:p>
              <a:pPr algn="ctr"/>
              <a:r>
                <a:rPr lang="en-US" sz="4800"/>
                <a:t>6</a:t>
              </a:r>
              <a:endParaRPr lang="en-GB" sz="4800"/>
            </a:p>
          </p:txBody>
        </p:sp>
        <p:sp>
          <p:nvSpPr>
            <p:cNvPr id="62" name="TextBox 61">
              <a:extLst>
                <a:ext uri="{FF2B5EF4-FFF2-40B4-BE49-F238E27FC236}">
                  <a16:creationId xmlns:a16="http://schemas.microsoft.com/office/drawing/2014/main" id="{7F473AA6-D2D7-0D28-684D-D67DC697590B}"/>
                </a:ext>
              </a:extLst>
            </p:cNvPr>
            <p:cNvSpPr txBox="1"/>
            <p:nvPr/>
          </p:nvSpPr>
          <p:spPr>
            <a:xfrm>
              <a:off x="14898245" y="9893520"/>
              <a:ext cx="1173018" cy="919401"/>
            </a:xfrm>
            <a:prstGeom prst="roundRect">
              <a:avLst/>
            </a:prstGeom>
            <a:solidFill>
              <a:schemeClr val="bg1"/>
            </a:solidFill>
          </p:spPr>
          <p:txBody>
            <a:bodyPr wrap="square" rtlCol="0">
              <a:spAutoFit/>
            </a:bodyPr>
            <a:lstStyle/>
            <a:p>
              <a:pPr algn="ctr"/>
              <a:r>
                <a:rPr lang="en-US" sz="4800"/>
                <a:t>9</a:t>
              </a:r>
              <a:endParaRPr lang="en-GB" sz="4800"/>
            </a:p>
          </p:txBody>
        </p:sp>
        <p:sp>
          <p:nvSpPr>
            <p:cNvPr id="63" name="TextBox 62">
              <a:extLst>
                <a:ext uri="{FF2B5EF4-FFF2-40B4-BE49-F238E27FC236}">
                  <a16:creationId xmlns:a16="http://schemas.microsoft.com/office/drawing/2014/main" id="{1078458C-FD77-8B18-785A-32563B47C4C0}"/>
                </a:ext>
              </a:extLst>
            </p:cNvPr>
            <p:cNvSpPr txBox="1"/>
            <p:nvPr/>
          </p:nvSpPr>
          <p:spPr>
            <a:xfrm>
              <a:off x="14898243" y="11139024"/>
              <a:ext cx="1173018" cy="919401"/>
            </a:xfrm>
            <a:prstGeom prst="roundRect">
              <a:avLst/>
            </a:prstGeom>
            <a:solidFill>
              <a:srgbClr val="FFFF00"/>
            </a:solidFill>
          </p:spPr>
          <p:txBody>
            <a:bodyPr wrap="square" rtlCol="0">
              <a:spAutoFit/>
            </a:bodyPr>
            <a:lstStyle/>
            <a:p>
              <a:pPr algn="ctr"/>
              <a:endParaRPr lang="en-GB" sz="4800"/>
            </a:p>
          </p:txBody>
        </p:sp>
        <p:sp>
          <p:nvSpPr>
            <p:cNvPr id="64" name="TextBox 63">
              <a:extLst>
                <a:ext uri="{FF2B5EF4-FFF2-40B4-BE49-F238E27FC236}">
                  <a16:creationId xmlns:a16="http://schemas.microsoft.com/office/drawing/2014/main" id="{0AF117EA-7807-9D06-4E26-316F46724B0C}"/>
                </a:ext>
              </a:extLst>
            </p:cNvPr>
            <p:cNvSpPr txBox="1"/>
            <p:nvPr/>
          </p:nvSpPr>
          <p:spPr>
            <a:xfrm>
              <a:off x="7970972" y="829068"/>
              <a:ext cx="7934040" cy="2281476"/>
            </a:xfrm>
            <a:prstGeom prst="roundRect">
              <a:avLst/>
            </a:prstGeom>
            <a:solidFill>
              <a:schemeClr val="bg2">
                <a:lumMod val="25000"/>
              </a:schemeClr>
            </a:solidFill>
          </p:spPr>
          <p:txBody>
            <a:bodyPr wrap="square" rtlCol="0">
              <a:spAutoFit/>
            </a:bodyPr>
            <a:lstStyle/>
            <a:p>
              <a:pPr algn="ctr"/>
              <a:r>
                <a:rPr lang="en-US" sz="6400" b="1">
                  <a:solidFill>
                    <a:schemeClr val="bg1"/>
                  </a:solidFill>
                </a:rPr>
                <a:t>Hydrogen Vehicles</a:t>
              </a:r>
              <a:endParaRPr lang="en-GB" sz="6400" b="1">
                <a:solidFill>
                  <a:schemeClr val="bg1"/>
                </a:solidFill>
              </a:endParaRPr>
            </a:p>
          </p:txBody>
        </p:sp>
        <p:sp>
          <p:nvSpPr>
            <p:cNvPr id="65" name="Rectangle: Rounded Corners 74">
              <a:extLst>
                <a:ext uri="{FF2B5EF4-FFF2-40B4-BE49-F238E27FC236}">
                  <a16:creationId xmlns:a16="http://schemas.microsoft.com/office/drawing/2014/main" id="{A535FC8E-D879-6027-7022-2171423D284E}"/>
                </a:ext>
              </a:extLst>
            </p:cNvPr>
            <p:cNvSpPr/>
            <p:nvPr/>
          </p:nvSpPr>
          <p:spPr>
            <a:xfrm>
              <a:off x="6908788" y="175490"/>
              <a:ext cx="10141528" cy="13143344"/>
            </a:xfrm>
            <a:prstGeom prst="roundRect">
              <a:avLst/>
            </a:prstGeom>
            <a:solidFill>
              <a:schemeClr val="bg2">
                <a:lumMod val="25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a:highlight>
                  <a:srgbClr val="008000"/>
                </a:highlight>
              </a:endParaRPr>
            </a:p>
          </p:txBody>
        </p:sp>
        <p:sp>
          <p:nvSpPr>
            <p:cNvPr id="66" name="Rectangle: Rounded Corners 75">
              <a:extLst>
                <a:ext uri="{FF2B5EF4-FFF2-40B4-BE49-F238E27FC236}">
                  <a16:creationId xmlns:a16="http://schemas.microsoft.com/office/drawing/2014/main" id="{4806F562-FD26-106C-E0E6-674E8D0B6006}"/>
                </a:ext>
              </a:extLst>
            </p:cNvPr>
            <p:cNvSpPr/>
            <p:nvPr/>
          </p:nvSpPr>
          <p:spPr>
            <a:xfrm>
              <a:off x="7795473" y="2161309"/>
              <a:ext cx="8275782" cy="469669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a:p>
          </p:txBody>
        </p:sp>
        <p:sp>
          <p:nvSpPr>
            <p:cNvPr id="67" name="TextBox 66">
              <a:extLst>
                <a:ext uri="{FF2B5EF4-FFF2-40B4-BE49-F238E27FC236}">
                  <a16:creationId xmlns:a16="http://schemas.microsoft.com/office/drawing/2014/main" id="{7732D6A9-EF6E-3763-F587-487F5552591F}"/>
                </a:ext>
              </a:extLst>
            </p:cNvPr>
            <p:cNvSpPr txBox="1"/>
            <p:nvPr/>
          </p:nvSpPr>
          <p:spPr>
            <a:xfrm>
              <a:off x="7970968" y="7479366"/>
              <a:ext cx="5994400" cy="919401"/>
            </a:xfrm>
            <a:prstGeom prst="roundRect">
              <a:avLst/>
            </a:prstGeom>
            <a:solidFill>
              <a:schemeClr val="bg1"/>
            </a:solidFill>
          </p:spPr>
          <p:txBody>
            <a:bodyPr wrap="square" rtlCol="0">
              <a:spAutoFit/>
            </a:bodyPr>
            <a:lstStyle/>
            <a:p>
              <a:r>
                <a:rPr lang="en-US" sz="4800"/>
                <a:t>Sustainability</a:t>
              </a:r>
              <a:endParaRPr lang="en-GB" sz="4800"/>
            </a:p>
          </p:txBody>
        </p:sp>
        <p:sp>
          <p:nvSpPr>
            <p:cNvPr id="68" name="TextBox 67">
              <a:extLst>
                <a:ext uri="{FF2B5EF4-FFF2-40B4-BE49-F238E27FC236}">
                  <a16:creationId xmlns:a16="http://schemas.microsoft.com/office/drawing/2014/main" id="{45FDE272-E956-A968-D0B3-257429A0727D}"/>
                </a:ext>
              </a:extLst>
            </p:cNvPr>
            <p:cNvSpPr txBox="1"/>
            <p:nvPr/>
          </p:nvSpPr>
          <p:spPr>
            <a:xfrm>
              <a:off x="7970968" y="8699253"/>
              <a:ext cx="5994400" cy="919401"/>
            </a:xfrm>
            <a:prstGeom prst="roundRect">
              <a:avLst/>
            </a:prstGeom>
            <a:solidFill>
              <a:schemeClr val="bg1"/>
            </a:solidFill>
          </p:spPr>
          <p:txBody>
            <a:bodyPr wrap="square" rtlCol="0">
              <a:spAutoFit/>
            </a:bodyPr>
            <a:lstStyle/>
            <a:p>
              <a:r>
                <a:rPr lang="en-US" sz="4800"/>
                <a:t>Speed</a:t>
              </a:r>
              <a:endParaRPr lang="en-GB" sz="4800"/>
            </a:p>
          </p:txBody>
        </p:sp>
        <p:sp>
          <p:nvSpPr>
            <p:cNvPr id="69" name="TextBox 68">
              <a:extLst>
                <a:ext uri="{FF2B5EF4-FFF2-40B4-BE49-F238E27FC236}">
                  <a16:creationId xmlns:a16="http://schemas.microsoft.com/office/drawing/2014/main" id="{FE0A9C31-9E2D-2E02-EA0F-D673F1E03BC1}"/>
                </a:ext>
              </a:extLst>
            </p:cNvPr>
            <p:cNvSpPr txBox="1"/>
            <p:nvPr/>
          </p:nvSpPr>
          <p:spPr>
            <a:xfrm>
              <a:off x="7970968" y="9919139"/>
              <a:ext cx="5994400" cy="919401"/>
            </a:xfrm>
            <a:prstGeom prst="roundRect">
              <a:avLst/>
            </a:prstGeom>
            <a:solidFill>
              <a:schemeClr val="bg1"/>
            </a:solidFill>
          </p:spPr>
          <p:txBody>
            <a:bodyPr wrap="square" rtlCol="0">
              <a:spAutoFit/>
            </a:bodyPr>
            <a:lstStyle/>
            <a:p>
              <a:r>
                <a:rPr lang="en-US" sz="4800"/>
                <a:t>Likelihood</a:t>
              </a:r>
              <a:endParaRPr lang="en-GB" sz="4800"/>
            </a:p>
          </p:txBody>
        </p:sp>
        <p:sp>
          <p:nvSpPr>
            <p:cNvPr id="70" name="TextBox 69">
              <a:extLst>
                <a:ext uri="{FF2B5EF4-FFF2-40B4-BE49-F238E27FC236}">
                  <a16:creationId xmlns:a16="http://schemas.microsoft.com/office/drawing/2014/main" id="{AA557EDE-1DE7-3471-65D4-7E5502A72E28}"/>
                </a:ext>
              </a:extLst>
            </p:cNvPr>
            <p:cNvSpPr txBox="1"/>
            <p:nvPr/>
          </p:nvSpPr>
          <p:spPr>
            <a:xfrm>
              <a:off x="7970966" y="11139024"/>
              <a:ext cx="5994400" cy="919401"/>
            </a:xfrm>
            <a:prstGeom prst="roundRect">
              <a:avLst/>
            </a:prstGeom>
            <a:solidFill>
              <a:srgbClr val="FFFF00"/>
            </a:solidFill>
          </p:spPr>
          <p:txBody>
            <a:bodyPr wrap="square" rtlCol="0">
              <a:spAutoFit/>
            </a:bodyPr>
            <a:lstStyle/>
            <a:p>
              <a:r>
                <a:rPr lang="en-US" sz="4800"/>
                <a:t>Wow Factor</a:t>
              </a:r>
              <a:endParaRPr lang="en-GB" sz="4800"/>
            </a:p>
          </p:txBody>
        </p:sp>
        <p:sp>
          <p:nvSpPr>
            <p:cNvPr id="71" name="TextBox 70">
              <a:extLst>
                <a:ext uri="{FF2B5EF4-FFF2-40B4-BE49-F238E27FC236}">
                  <a16:creationId xmlns:a16="http://schemas.microsoft.com/office/drawing/2014/main" id="{D3395540-0A28-989D-9428-52F32C1D6303}"/>
                </a:ext>
              </a:extLst>
            </p:cNvPr>
            <p:cNvSpPr txBox="1"/>
            <p:nvPr/>
          </p:nvSpPr>
          <p:spPr>
            <a:xfrm>
              <a:off x="14898243" y="7504984"/>
              <a:ext cx="1173018" cy="919401"/>
            </a:xfrm>
            <a:prstGeom prst="roundRect">
              <a:avLst/>
            </a:prstGeom>
            <a:solidFill>
              <a:schemeClr val="bg1"/>
            </a:solidFill>
          </p:spPr>
          <p:txBody>
            <a:bodyPr wrap="square" rtlCol="0">
              <a:spAutoFit/>
            </a:bodyPr>
            <a:lstStyle/>
            <a:p>
              <a:pPr algn="ctr"/>
              <a:r>
                <a:rPr lang="en-US" sz="4800"/>
                <a:t>7</a:t>
              </a:r>
              <a:endParaRPr lang="en-GB" sz="4800"/>
            </a:p>
          </p:txBody>
        </p:sp>
        <p:sp>
          <p:nvSpPr>
            <p:cNvPr id="72" name="TextBox 71">
              <a:extLst>
                <a:ext uri="{FF2B5EF4-FFF2-40B4-BE49-F238E27FC236}">
                  <a16:creationId xmlns:a16="http://schemas.microsoft.com/office/drawing/2014/main" id="{A87A5B2A-DFDD-56FD-6BCE-76586A6AE9F2}"/>
                </a:ext>
              </a:extLst>
            </p:cNvPr>
            <p:cNvSpPr txBox="1"/>
            <p:nvPr/>
          </p:nvSpPr>
          <p:spPr>
            <a:xfrm>
              <a:off x="14898241" y="8699252"/>
              <a:ext cx="1173018" cy="919401"/>
            </a:xfrm>
            <a:prstGeom prst="roundRect">
              <a:avLst/>
            </a:prstGeom>
            <a:solidFill>
              <a:schemeClr val="bg1"/>
            </a:solidFill>
          </p:spPr>
          <p:txBody>
            <a:bodyPr wrap="square" rtlCol="0">
              <a:spAutoFit/>
            </a:bodyPr>
            <a:lstStyle/>
            <a:p>
              <a:pPr algn="ctr"/>
              <a:r>
                <a:rPr lang="en-US" sz="4800"/>
                <a:t>6</a:t>
              </a:r>
              <a:endParaRPr lang="en-GB" sz="4800"/>
            </a:p>
          </p:txBody>
        </p:sp>
        <p:sp>
          <p:nvSpPr>
            <p:cNvPr id="73" name="TextBox 72">
              <a:extLst>
                <a:ext uri="{FF2B5EF4-FFF2-40B4-BE49-F238E27FC236}">
                  <a16:creationId xmlns:a16="http://schemas.microsoft.com/office/drawing/2014/main" id="{5AF268B9-359A-102E-DD4E-AF685607CB9A}"/>
                </a:ext>
              </a:extLst>
            </p:cNvPr>
            <p:cNvSpPr txBox="1"/>
            <p:nvPr/>
          </p:nvSpPr>
          <p:spPr>
            <a:xfrm>
              <a:off x="14898239" y="9893520"/>
              <a:ext cx="1173018" cy="919401"/>
            </a:xfrm>
            <a:prstGeom prst="roundRect">
              <a:avLst/>
            </a:prstGeom>
            <a:solidFill>
              <a:schemeClr val="bg1"/>
            </a:solidFill>
          </p:spPr>
          <p:txBody>
            <a:bodyPr wrap="square" rtlCol="0">
              <a:spAutoFit/>
            </a:bodyPr>
            <a:lstStyle/>
            <a:p>
              <a:pPr algn="ctr"/>
              <a:r>
                <a:rPr lang="en-US" sz="4800"/>
                <a:t>9</a:t>
              </a:r>
              <a:endParaRPr lang="en-GB" sz="4800"/>
            </a:p>
          </p:txBody>
        </p:sp>
        <p:sp>
          <p:nvSpPr>
            <p:cNvPr id="74" name="TextBox 73">
              <a:extLst>
                <a:ext uri="{FF2B5EF4-FFF2-40B4-BE49-F238E27FC236}">
                  <a16:creationId xmlns:a16="http://schemas.microsoft.com/office/drawing/2014/main" id="{083CEFBE-F6E2-3EF8-7866-AE0B062DA288}"/>
                </a:ext>
              </a:extLst>
            </p:cNvPr>
            <p:cNvSpPr txBox="1"/>
            <p:nvPr/>
          </p:nvSpPr>
          <p:spPr>
            <a:xfrm>
              <a:off x="14898237" y="11139024"/>
              <a:ext cx="1173018" cy="919401"/>
            </a:xfrm>
            <a:prstGeom prst="roundRect">
              <a:avLst/>
            </a:prstGeom>
            <a:solidFill>
              <a:srgbClr val="FFFF00"/>
            </a:solidFill>
          </p:spPr>
          <p:txBody>
            <a:bodyPr wrap="square" rtlCol="0">
              <a:spAutoFit/>
            </a:bodyPr>
            <a:lstStyle/>
            <a:p>
              <a:pPr algn="ctr"/>
              <a:endParaRPr lang="en-GB" sz="4800"/>
            </a:p>
          </p:txBody>
        </p:sp>
        <p:sp>
          <p:nvSpPr>
            <p:cNvPr id="97" name="TextBox 96">
              <a:extLst>
                <a:ext uri="{FF2B5EF4-FFF2-40B4-BE49-F238E27FC236}">
                  <a16:creationId xmlns:a16="http://schemas.microsoft.com/office/drawing/2014/main" id="{1D9CAD6D-8162-B081-F480-651CCBB26F6F}"/>
                </a:ext>
              </a:extLst>
            </p:cNvPr>
            <p:cNvSpPr txBox="1"/>
            <p:nvPr/>
          </p:nvSpPr>
          <p:spPr>
            <a:xfrm>
              <a:off x="8012532" y="582522"/>
              <a:ext cx="7892480" cy="1191816"/>
            </a:xfrm>
            <a:prstGeom prst="roundRect">
              <a:avLst/>
            </a:prstGeom>
            <a:solidFill>
              <a:schemeClr val="bg2">
                <a:lumMod val="25000"/>
              </a:schemeClr>
            </a:solidFill>
          </p:spPr>
          <p:txBody>
            <a:bodyPr wrap="square" rtlCol="0">
              <a:spAutoFit/>
            </a:bodyPr>
            <a:lstStyle/>
            <a:p>
              <a:pPr algn="ctr"/>
              <a:r>
                <a:rPr lang="en-US" sz="6400" b="1" dirty="0">
                  <a:solidFill>
                    <a:schemeClr val="bg1"/>
                  </a:solidFill>
                </a:rPr>
                <a:t>Hydrogen Vehicles</a:t>
              </a:r>
              <a:endParaRPr lang="en-GB" sz="6400" b="1" dirty="0">
                <a:solidFill>
                  <a:schemeClr val="bg1"/>
                </a:solidFill>
              </a:endParaRPr>
            </a:p>
          </p:txBody>
        </p:sp>
      </p:grpSp>
      <p:sp>
        <p:nvSpPr>
          <p:cNvPr id="174" name="TextBox 173">
            <a:extLst>
              <a:ext uri="{FF2B5EF4-FFF2-40B4-BE49-F238E27FC236}">
                <a16:creationId xmlns:a16="http://schemas.microsoft.com/office/drawing/2014/main" id="{6DF16941-C093-D488-4521-C3FCFDE1D8FD}"/>
              </a:ext>
            </a:extLst>
          </p:cNvPr>
          <p:cNvSpPr txBox="1"/>
          <p:nvPr/>
        </p:nvSpPr>
        <p:spPr>
          <a:xfrm>
            <a:off x="11327843" y="6117378"/>
            <a:ext cx="5987447" cy="4428907"/>
          </a:xfrm>
          <a:prstGeom prst="flowChartConnector">
            <a:avLst/>
          </a:prstGeom>
          <a:solidFill>
            <a:srgbClr val="2F4C1B"/>
          </a:solidFill>
          <a:ln w="12700" cap="flat">
            <a:solidFill>
              <a:srgbClr val="92D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6600" b="0" i="0" u="none" strike="noStrike" cap="none" spc="0" normalizeH="0" baseline="0" dirty="0">
                <a:ln>
                  <a:noFill/>
                </a:ln>
                <a:solidFill>
                  <a:srgbClr val="F29E8E"/>
                </a:solidFill>
                <a:effectLst/>
                <a:uFillTx/>
                <a:latin typeface="+mn-lt"/>
                <a:ea typeface="+mn-ea"/>
                <a:cs typeface="+mn-cs"/>
                <a:sym typeface="Helvetica Neue"/>
              </a:rPr>
              <a:t>Already being made</a:t>
            </a:r>
            <a:endParaRPr kumimoji="0" lang="en-GB" sz="6600" b="0" i="0" u="none" strike="noStrike" cap="none" spc="0" normalizeH="0" baseline="0" dirty="0">
              <a:ln>
                <a:noFill/>
              </a:ln>
              <a:solidFill>
                <a:srgbClr val="F29E8E"/>
              </a:solidFill>
              <a:effectLst/>
              <a:uFillTx/>
              <a:latin typeface="+mn-lt"/>
              <a:ea typeface="+mn-ea"/>
              <a:cs typeface="+mn-cs"/>
              <a:sym typeface="Helvetica Neue"/>
            </a:endParaRPr>
          </a:p>
        </p:txBody>
      </p:sp>
      <p:sp>
        <p:nvSpPr>
          <p:cNvPr id="175" name="TextBox 174">
            <a:extLst>
              <a:ext uri="{FF2B5EF4-FFF2-40B4-BE49-F238E27FC236}">
                <a16:creationId xmlns:a16="http://schemas.microsoft.com/office/drawing/2014/main" id="{C612FECA-2362-DEBE-4208-D4EC04652E6E}"/>
              </a:ext>
            </a:extLst>
          </p:cNvPr>
          <p:cNvSpPr txBox="1"/>
          <p:nvPr/>
        </p:nvSpPr>
        <p:spPr>
          <a:xfrm>
            <a:off x="17118623" y="8966312"/>
            <a:ext cx="6880674" cy="4428907"/>
          </a:xfrm>
          <a:prstGeom prst="flowChartConnector">
            <a:avLst/>
          </a:prstGeom>
          <a:solidFill>
            <a:srgbClr val="2F4C1B"/>
          </a:solidFill>
          <a:ln w="12700" cap="flat">
            <a:solidFill>
              <a:srgbClr val="92D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6600" b="0" i="0" u="none" strike="noStrike" cap="none" spc="0" normalizeH="0" baseline="0" dirty="0">
                <a:ln>
                  <a:noFill/>
                </a:ln>
                <a:solidFill>
                  <a:srgbClr val="F29E8E"/>
                </a:solidFill>
                <a:effectLst/>
                <a:uFillTx/>
                <a:latin typeface="+mn-lt"/>
                <a:ea typeface="+mn-ea"/>
                <a:cs typeface="+mn-cs"/>
                <a:sym typeface="Helvetica Neue"/>
              </a:rPr>
              <a:t>Produce own electricity </a:t>
            </a:r>
            <a:endParaRPr kumimoji="0" lang="en-GB" sz="6600" b="0" i="0" u="none" strike="noStrike" cap="none" spc="0" normalizeH="0" baseline="0" dirty="0">
              <a:ln>
                <a:noFill/>
              </a:ln>
              <a:solidFill>
                <a:srgbClr val="F29E8E"/>
              </a:solidFill>
              <a:effectLst/>
              <a:uFillTx/>
              <a:latin typeface="+mn-lt"/>
              <a:ea typeface="+mn-ea"/>
              <a:cs typeface="+mn-cs"/>
              <a:sym typeface="Helvetica Neue"/>
            </a:endParaRPr>
          </a:p>
        </p:txBody>
      </p:sp>
      <p:sp>
        <p:nvSpPr>
          <p:cNvPr id="176" name="TextBox 175">
            <a:extLst>
              <a:ext uri="{FF2B5EF4-FFF2-40B4-BE49-F238E27FC236}">
                <a16:creationId xmlns:a16="http://schemas.microsoft.com/office/drawing/2014/main" id="{C374B7E7-C0B9-2475-F787-14CC3DCC5F7E}"/>
              </a:ext>
            </a:extLst>
          </p:cNvPr>
          <p:cNvSpPr txBox="1"/>
          <p:nvPr/>
        </p:nvSpPr>
        <p:spPr>
          <a:xfrm>
            <a:off x="17161492" y="3268443"/>
            <a:ext cx="6880674" cy="4428907"/>
          </a:xfrm>
          <a:prstGeom prst="flowChartConnector">
            <a:avLst/>
          </a:prstGeom>
          <a:solidFill>
            <a:srgbClr val="2F4C1B"/>
          </a:solidFill>
          <a:ln w="12700" cap="flat">
            <a:solidFill>
              <a:srgbClr val="92D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6600" b="0" i="0" u="none" strike="noStrike" cap="none" spc="0" normalizeH="0" baseline="0" dirty="0">
                <a:ln>
                  <a:noFill/>
                </a:ln>
                <a:solidFill>
                  <a:srgbClr val="F29E8E"/>
                </a:solidFill>
                <a:effectLst/>
                <a:uFillTx/>
                <a:latin typeface="+mn-lt"/>
                <a:ea typeface="+mn-ea"/>
                <a:cs typeface="+mn-cs"/>
                <a:sym typeface="Helvetica Neue"/>
              </a:rPr>
              <a:t>Only waste product is water</a:t>
            </a:r>
            <a:endParaRPr kumimoji="0" lang="en-GB" sz="6600" b="0" i="0" u="none" strike="noStrike" cap="none" spc="0" normalizeH="0" baseline="0" dirty="0">
              <a:ln>
                <a:noFill/>
              </a:ln>
              <a:solidFill>
                <a:srgbClr val="F29E8E"/>
              </a:solidFill>
              <a:effectLst/>
              <a:uFillTx/>
              <a:latin typeface="+mn-lt"/>
              <a:ea typeface="+mn-ea"/>
              <a:cs typeface="+mn-cs"/>
              <a:sym typeface="Helvetica Neue"/>
            </a:endParaRPr>
          </a:p>
        </p:txBody>
      </p:sp>
      <p:sp>
        <p:nvSpPr>
          <p:cNvPr id="177" name="TextBox 176">
            <a:extLst>
              <a:ext uri="{FF2B5EF4-FFF2-40B4-BE49-F238E27FC236}">
                <a16:creationId xmlns:a16="http://schemas.microsoft.com/office/drawing/2014/main" id="{BA111634-667B-8FC7-559B-87283E0CED09}"/>
              </a:ext>
            </a:extLst>
          </p:cNvPr>
          <p:cNvSpPr txBox="1"/>
          <p:nvPr/>
        </p:nvSpPr>
        <p:spPr>
          <a:xfrm>
            <a:off x="11327843" y="290746"/>
            <a:ext cx="6880674" cy="4428907"/>
          </a:xfrm>
          <a:prstGeom prst="flowChartConnector">
            <a:avLst/>
          </a:prstGeom>
          <a:solidFill>
            <a:srgbClr val="2F4C1B"/>
          </a:solidFill>
          <a:ln w="12700" cap="flat">
            <a:solidFill>
              <a:srgbClr val="92D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en-US" sz="6600" dirty="0">
                <a:solidFill>
                  <a:srgbClr val="F29E8E"/>
                </a:solidFill>
              </a:rPr>
              <a:t>Drive similar to a regular vehicle</a:t>
            </a:r>
            <a:endParaRPr kumimoji="0" lang="en-GB" sz="6600" b="0" i="0" u="none" strike="noStrike" cap="none" spc="0" normalizeH="0" baseline="0" dirty="0">
              <a:ln>
                <a:noFill/>
              </a:ln>
              <a:solidFill>
                <a:srgbClr val="F29E8E"/>
              </a:solidFill>
              <a:effectLst/>
              <a:uFillTx/>
              <a:latin typeface="+mn-lt"/>
              <a:ea typeface="+mn-ea"/>
              <a:cs typeface="+mn-cs"/>
              <a:sym typeface="Helvetica Neue"/>
            </a:endParaRPr>
          </a:p>
        </p:txBody>
      </p:sp>
    </p:spTree>
    <p:extLst>
      <p:ext uri="{BB962C8B-B14F-4D97-AF65-F5344CB8AC3E}">
        <p14:creationId xmlns:p14="http://schemas.microsoft.com/office/powerpoint/2010/main" val="386485379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DFAE071-184F-2E1C-45BD-C23E531C1095}"/>
              </a:ext>
            </a:extLst>
          </p:cNvPr>
          <p:cNvGrpSpPr/>
          <p:nvPr/>
        </p:nvGrpSpPr>
        <p:grpSpPr>
          <a:xfrm>
            <a:off x="846722" y="286328"/>
            <a:ext cx="10141528" cy="13143344"/>
            <a:chOff x="6862610" y="117884"/>
            <a:chExt cx="10141528" cy="13143344"/>
          </a:xfrm>
        </p:grpSpPr>
        <p:sp>
          <p:nvSpPr>
            <p:cNvPr id="6" name="Rectangle: Rounded Corners 3">
              <a:extLst>
                <a:ext uri="{FF2B5EF4-FFF2-40B4-BE49-F238E27FC236}">
                  <a16:creationId xmlns:a16="http://schemas.microsoft.com/office/drawing/2014/main" id="{CB927179-F896-B1A5-77E3-A89CD4EEDE28}"/>
                </a:ext>
              </a:extLst>
            </p:cNvPr>
            <p:cNvSpPr/>
            <p:nvPr/>
          </p:nvSpPr>
          <p:spPr>
            <a:xfrm>
              <a:off x="6862610" y="117884"/>
              <a:ext cx="10141528" cy="13143344"/>
            </a:xfrm>
            <a:prstGeom prst="roundRect">
              <a:avLst/>
            </a:prstGeom>
            <a:solidFill>
              <a:schemeClr val="bg2">
                <a:lumMod val="25000"/>
              </a:schemeClr>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a:highlight>
                  <a:srgbClr val="008000"/>
                </a:highlight>
              </a:endParaRPr>
            </a:p>
          </p:txBody>
        </p:sp>
        <p:sp>
          <p:nvSpPr>
            <p:cNvPr id="7" name="Rectangle: Rounded Corners 4">
              <a:extLst>
                <a:ext uri="{FF2B5EF4-FFF2-40B4-BE49-F238E27FC236}">
                  <a16:creationId xmlns:a16="http://schemas.microsoft.com/office/drawing/2014/main" id="{B85BACA5-9BF8-8045-D9DC-5B57C9DF9BEC}"/>
                </a:ext>
              </a:extLst>
            </p:cNvPr>
            <p:cNvSpPr/>
            <p:nvPr/>
          </p:nvSpPr>
          <p:spPr>
            <a:xfrm>
              <a:off x="7795485" y="2161309"/>
              <a:ext cx="8275782" cy="469669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a:p>
          </p:txBody>
        </p:sp>
        <p:sp>
          <p:nvSpPr>
            <p:cNvPr id="8" name="TextBox 7">
              <a:extLst>
                <a:ext uri="{FF2B5EF4-FFF2-40B4-BE49-F238E27FC236}">
                  <a16:creationId xmlns:a16="http://schemas.microsoft.com/office/drawing/2014/main" id="{3ED310CA-96F0-B5C0-416B-64F822E53986}"/>
                </a:ext>
              </a:extLst>
            </p:cNvPr>
            <p:cNvSpPr txBox="1"/>
            <p:nvPr/>
          </p:nvSpPr>
          <p:spPr>
            <a:xfrm>
              <a:off x="7970980" y="7479366"/>
              <a:ext cx="5994400" cy="919401"/>
            </a:xfrm>
            <a:prstGeom prst="roundRect">
              <a:avLst/>
            </a:prstGeom>
            <a:solidFill>
              <a:schemeClr val="bg1"/>
            </a:solidFill>
          </p:spPr>
          <p:txBody>
            <a:bodyPr wrap="square" rtlCol="0">
              <a:spAutoFit/>
            </a:bodyPr>
            <a:lstStyle/>
            <a:p>
              <a:r>
                <a:rPr lang="en-US" sz="4800"/>
                <a:t>Sustainability</a:t>
              </a:r>
              <a:endParaRPr lang="en-GB" sz="4800"/>
            </a:p>
          </p:txBody>
        </p:sp>
        <p:sp>
          <p:nvSpPr>
            <p:cNvPr id="9" name="TextBox 8">
              <a:extLst>
                <a:ext uri="{FF2B5EF4-FFF2-40B4-BE49-F238E27FC236}">
                  <a16:creationId xmlns:a16="http://schemas.microsoft.com/office/drawing/2014/main" id="{90D029F8-18D6-E42D-BB5A-BBF63AC146DD}"/>
                </a:ext>
              </a:extLst>
            </p:cNvPr>
            <p:cNvSpPr txBox="1"/>
            <p:nvPr/>
          </p:nvSpPr>
          <p:spPr>
            <a:xfrm>
              <a:off x="7970980" y="8699253"/>
              <a:ext cx="5994400" cy="919401"/>
            </a:xfrm>
            <a:prstGeom prst="roundRect">
              <a:avLst/>
            </a:prstGeom>
            <a:solidFill>
              <a:schemeClr val="bg1"/>
            </a:solidFill>
          </p:spPr>
          <p:txBody>
            <a:bodyPr wrap="square" rtlCol="0">
              <a:spAutoFit/>
            </a:bodyPr>
            <a:lstStyle/>
            <a:p>
              <a:r>
                <a:rPr lang="en-US" sz="4800"/>
                <a:t>Speed</a:t>
              </a:r>
              <a:endParaRPr lang="en-GB" sz="4800"/>
            </a:p>
          </p:txBody>
        </p:sp>
        <p:sp>
          <p:nvSpPr>
            <p:cNvPr id="11" name="TextBox 10">
              <a:extLst>
                <a:ext uri="{FF2B5EF4-FFF2-40B4-BE49-F238E27FC236}">
                  <a16:creationId xmlns:a16="http://schemas.microsoft.com/office/drawing/2014/main" id="{99CFF8D7-D464-F6C2-8DF2-BF9E352B6C70}"/>
                </a:ext>
              </a:extLst>
            </p:cNvPr>
            <p:cNvSpPr txBox="1"/>
            <p:nvPr/>
          </p:nvSpPr>
          <p:spPr>
            <a:xfrm>
              <a:off x="7970980" y="9919139"/>
              <a:ext cx="5994400" cy="919401"/>
            </a:xfrm>
            <a:prstGeom prst="roundRect">
              <a:avLst/>
            </a:prstGeom>
            <a:solidFill>
              <a:schemeClr val="bg1"/>
            </a:solidFill>
          </p:spPr>
          <p:txBody>
            <a:bodyPr wrap="square" rtlCol="0">
              <a:spAutoFit/>
            </a:bodyPr>
            <a:lstStyle/>
            <a:p>
              <a:r>
                <a:rPr lang="en-US" sz="4800"/>
                <a:t>Likelihood</a:t>
              </a:r>
              <a:endParaRPr lang="en-GB" sz="4800"/>
            </a:p>
          </p:txBody>
        </p:sp>
        <p:sp>
          <p:nvSpPr>
            <p:cNvPr id="20" name="TextBox 19">
              <a:extLst>
                <a:ext uri="{FF2B5EF4-FFF2-40B4-BE49-F238E27FC236}">
                  <a16:creationId xmlns:a16="http://schemas.microsoft.com/office/drawing/2014/main" id="{CCE2A846-E2FE-C248-F548-B23BBC7FCFFA}"/>
                </a:ext>
              </a:extLst>
            </p:cNvPr>
            <p:cNvSpPr txBox="1"/>
            <p:nvPr/>
          </p:nvSpPr>
          <p:spPr>
            <a:xfrm>
              <a:off x="7970978" y="11139024"/>
              <a:ext cx="5994400" cy="919401"/>
            </a:xfrm>
            <a:prstGeom prst="roundRect">
              <a:avLst/>
            </a:prstGeom>
            <a:solidFill>
              <a:srgbClr val="FFFF00"/>
            </a:solidFill>
          </p:spPr>
          <p:txBody>
            <a:bodyPr wrap="square" rtlCol="0">
              <a:spAutoFit/>
            </a:bodyPr>
            <a:lstStyle/>
            <a:p>
              <a:r>
                <a:rPr lang="en-US" sz="4800"/>
                <a:t>Wow Factor</a:t>
              </a:r>
              <a:endParaRPr lang="en-GB" sz="4800"/>
            </a:p>
          </p:txBody>
        </p:sp>
        <p:sp>
          <p:nvSpPr>
            <p:cNvPr id="21" name="TextBox 20">
              <a:extLst>
                <a:ext uri="{FF2B5EF4-FFF2-40B4-BE49-F238E27FC236}">
                  <a16:creationId xmlns:a16="http://schemas.microsoft.com/office/drawing/2014/main" id="{5AC0B5FB-D629-5923-D117-312DB4C56812}"/>
                </a:ext>
              </a:extLst>
            </p:cNvPr>
            <p:cNvSpPr txBox="1"/>
            <p:nvPr/>
          </p:nvSpPr>
          <p:spPr>
            <a:xfrm>
              <a:off x="14898255" y="7504984"/>
              <a:ext cx="1173018" cy="919401"/>
            </a:xfrm>
            <a:prstGeom prst="roundRect">
              <a:avLst/>
            </a:prstGeom>
            <a:solidFill>
              <a:schemeClr val="bg1"/>
            </a:solidFill>
          </p:spPr>
          <p:txBody>
            <a:bodyPr wrap="square" rtlCol="0">
              <a:spAutoFit/>
            </a:bodyPr>
            <a:lstStyle/>
            <a:p>
              <a:pPr algn="ctr"/>
              <a:r>
                <a:rPr lang="en-US" sz="4800" dirty="0"/>
                <a:t>8</a:t>
              </a:r>
              <a:endParaRPr lang="en-GB" sz="4800" dirty="0"/>
            </a:p>
          </p:txBody>
        </p:sp>
        <p:sp>
          <p:nvSpPr>
            <p:cNvPr id="22" name="TextBox 21">
              <a:extLst>
                <a:ext uri="{FF2B5EF4-FFF2-40B4-BE49-F238E27FC236}">
                  <a16:creationId xmlns:a16="http://schemas.microsoft.com/office/drawing/2014/main" id="{C035EB89-EB15-CAF4-FE23-D13B5A333193}"/>
                </a:ext>
              </a:extLst>
            </p:cNvPr>
            <p:cNvSpPr txBox="1"/>
            <p:nvPr/>
          </p:nvSpPr>
          <p:spPr>
            <a:xfrm>
              <a:off x="14898253" y="8699252"/>
              <a:ext cx="1173018" cy="919401"/>
            </a:xfrm>
            <a:prstGeom prst="roundRect">
              <a:avLst/>
            </a:prstGeom>
            <a:solidFill>
              <a:schemeClr val="bg1"/>
            </a:solidFill>
          </p:spPr>
          <p:txBody>
            <a:bodyPr wrap="square" rtlCol="0">
              <a:spAutoFit/>
            </a:bodyPr>
            <a:lstStyle/>
            <a:p>
              <a:pPr algn="ctr"/>
              <a:r>
                <a:rPr lang="en-US" sz="4800"/>
                <a:t>10</a:t>
              </a:r>
              <a:endParaRPr lang="en-GB" sz="4800"/>
            </a:p>
          </p:txBody>
        </p:sp>
        <p:sp>
          <p:nvSpPr>
            <p:cNvPr id="23" name="TextBox 22">
              <a:extLst>
                <a:ext uri="{FF2B5EF4-FFF2-40B4-BE49-F238E27FC236}">
                  <a16:creationId xmlns:a16="http://schemas.microsoft.com/office/drawing/2014/main" id="{3BF269B2-62DC-0E3E-867B-8F9A22C34F7B}"/>
                </a:ext>
              </a:extLst>
            </p:cNvPr>
            <p:cNvSpPr txBox="1"/>
            <p:nvPr/>
          </p:nvSpPr>
          <p:spPr>
            <a:xfrm>
              <a:off x="14898251" y="9893520"/>
              <a:ext cx="1173018" cy="919401"/>
            </a:xfrm>
            <a:prstGeom prst="roundRect">
              <a:avLst/>
            </a:prstGeom>
            <a:solidFill>
              <a:schemeClr val="bg1"/>
            </a:solidFill>
          </p:spPr>
          <p:txBody>
            <a:bodyPr wrap="square" rtlCol="0">
              <a:spAutoFit/>
            </a:bodyPr>
            <a:lstStyle/>
            <a:p>
              <a:pPr algn="ctr"/>
              <a:r>
                <a:rPr lang="en-US" sz="4800"/>
                <a:t>7</a:t>
              </a:r>
              <a:endParaRPr lang="en-GB" sz="4800"/>
            </a:p>
          </p:txBody>
        </p:sp>
        <p:sp>
          <p:nvSpPr>
            <p:cNvPr id="24" name="TextBox 23">
              <a:extLst>
                <a:ext uri="{FF2B5EF4-FFF2-40B4-BE49-F238E27FC236}">
                  <a16:creationId xmlns:a16="http://schemas.microsoft.com/office/drawing/2014/main" id="{7E9DF7C2-F9ED-0947-498C-CAEAA04250D9}"/>
                </a:ext>
              </a:extLst>
            </p:cNvPr>
            <p:cNvSpPr txBox="1"/>
            <p:nvPr/>
          </p:nvSpPr>
          <p:spPr>
            <a:xfrm>
              <a:off x="14898249" y="11139024"/>
              <a:ext cx="1173018" cy="919401"/>
            </a:xfrm>
            <a:prstGeom prst="roundRect">
              <a:avLst/>
            </a:prstGeom>
            <a:solidFill>
              <a:srgbClr val="FFFF00"/>
            </a:solidFill>
          </p:spPr>
          <p:txBody>
            <a:bodyPr wrap="square" rtlCol="0">
              <a:spAutoFit/>
            </a:bodyPr>
            <a:lstStyle/>
            <a:p>
              <a:pPr algn="ctr"/>
              <a:endParaRPr lang="en-GB" sz="4800"/>
            </a:p>
          </p:txBody>
        </p:sp>
        <p:sp>
          <p:nvSpPr>
            <p:cNvPr id="25" name="TextBox 24">
              <a:extLst>
                <a:ext uri="{FF2B5EF4-FFF2-40B4-BE49-F238E27FC236}">
                  <a16:creationId xmlns:a16="http://schemas.microsoft.com/office/drawing/2014/main" id="{1911C567-93A2-0B4D-B0F3-06FF77B41D91}"/>
                </a:ext>
              </a:extLst>
            </p:cNvPr>
            <p:cNvSpPr txBox="1"/>
            <p:nvPr/>
          </p:nvSpPr>
          <p:spPr>
            <a:xfrm>
              <a:off x="7970978" y="829068"/>
              <a:ext cx="7934040" cy="1191816"/>
            </a:xfrm>
            <a:prstGeom prst="roundRect">
              <a:avLst/>
            </a:prstGeom>
            <a:solidFill>
              <a:schemeClr val="bg2">
                <a:lumMod val="25000"/>
              </a:schemeClr>
            </a:solidFill>
          </p:spPr>
          <p:txBody>
            <a:bodyPr wrap="square" rtlCol="0">
              <a:spAutoFit/>
            </a:bodyPr>
            <a:lstStyle/>
            <a:p>
              <a:pPr algn="ctr"/>
              <a:r>
                <a:rPr lang="en-US" sz="6400" b="1">
                  <a:solidFill>
                    <a:schemeClr val="bg1"/>
                  </a:solidFill>
                </a:rPr>
                <a:t>The Hyperloop</a:t>
              </a:r>
              <a:endParaRPr lang="en-GB" sz="6400" b="1">
                <a:solidFill>
                  <a:schemeClr val="bg1"/>
                </a:solidFill>
              </a:endParaRPr>
            </a:p>
          </p:txBody>
        </p:sp>
      </p:grpSp>
      <p:sp>
        <p:nvSpPr>
          <p:cNvPr id="38" name="TextBox 37">
            <a:extLst>
              <a:ext uri="{FF2B5EF4-FFF2-40B4-BE49-F238E27FC236}">
                <a16:creationId xmlns:a16="http://schemas.microsoft.com/office/drawing/2014/main" id="{7380EA39-B745-FA6B-EE2E-F5376E29264B}"/>
              </a:ext>
            </a:extLst>
          </p:cNvPr>
          <p:cNvSpPr txBox="1"/>
          <p:nvPr/>
        </p:nvSpPr>
        <p:spPr>
          <a:xfrm>
            <a:off x="11482819" y="1327685"/>
            <a:ext cx="5987447" cy="1572478"/>
          </a:xfrm>
          <a:prstGeom prst="flowChartConnector">
            <a:avLst/>
          </a:prstGeom>
          <a:solidFill>
            <a:srgbClr val="2F4C1B"/>
          </a:solidFill>
          <a:ln w="12700" cap="flat">
            <a:solidFill>
              <a:srgbClr val="92D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6600" b="0" i="0" u="none" strike="noStrike" cap="none" spc="0" normalizeH="0" baseline="0" dirty="0">
                <a:ln>
                  <a:noFill/>
                </a:ln>
                <a:solidFill>
                  <a:srgbClr val="F29E8E"/>
                </a:solidFill>
                <a:effectLst/>
                <a:uFillTx/>
                <a:latin typeface="+mn-lt"/>
                <a:ea typeface="+mn-ea"/>
                <a:cs typeface="+mn-cs"/>
                <a:sym typeface="Helvetica Neue"/>
              </a:rPr>
              <a:t>700 mph</a:t>
            </a:r>
            <a:endParaRPr kumimoji="0" lang="en-GB" sz="6600" b="0" i="0" u="none" strike="noStrike" cap="none" spc="0" normalizeH="0" baseline="0" dirty="0">
              <a:ln>
                <a:noFill/>
              </a:ln>
              <a:solidFill>
                <a:srgbClr val="F29E8E"/>
              </a:solidFill>
              <a:effectLst/>
              <a:uFillTx/>
              <a:latin typeface="+mn-lt"/>
              <a:ea typeface="+mn-ea"/>
              <a:cs typeface="+mn-cs"/>
              <a:sym typeface="Helvetica Neue"/>
            </a:endParaRPr>
          </a:p>
        </p:txBody>
      </p:sp>
      <p:sp>
        <p:nvSpPr>
          <p:cNvPr id="39" name="TextBox 38">
            <a:extLst>
              <a:ext uri="{FF2B5EF4-FFF2-40B4-BE49-F238E27FC236}">
                <a16:creationId xmlns:a16="http://schemas.microsoft.com/office/drawing/2014/main" id="{ED52E5DB-E1D0-0F9F-1C06-C7690FA11613}"/>
              </a:ext>
            </a:extLst>
          </p:cNvPr>
          <p:cNvSpPr txBox="1"/>
          <p:nvPr/>
        </p:nvSpPr>
        <p:spPr>
          <a:xfrm>
            <a:off x="16741836" y="2900163"/>
            <a:ext cx="7216424" cy="3016398"/>
          </a:xfrm>
          <a:prstGeom prst="flowChartConnector">
            <a:avLst/>
          </a:prstGeom>
          <a:solidFill>
            <a:srgbClr val="2F4C1B"/>
          </a:solidFill>
          <a:ln w="12700" cap="flat">
            <a:solidFill>
              <a:srgbClr val="92D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6600" b="0" i="0" u="none" strike="noStrike" cap="none" spc="0" normalizeH="0" baseline="0" dirty="0">
                <a:ln>
                  <a:noFill/>
                </a:ln>
                <a:solidFill>
                  <a:srgbClr val="F29E8E"/>
                </a:solidFill>
                <a:effectLst/>
                <a:uFillTx/>
                <a:latin typeface="+mn-lt"/>
                <a:ea typeface="+mn-ea"/>
                <a:cs typeface="+mn-cs"/>
                <a:sym typeface="Helvetica Neue"/>
              </a:rPr>
              <a:t>Can go underground</a:t>
            </a:r>
            <a:endParaRPr kumimoji="0" lang="en-GB" sz="6600" b="0" i="0" u="none" strike="noStrike" cap="none" spc="0" normalizeH="0" baseline="0" dirty="0">
              <a:ln>
                <a:noFill/>
              </a:ln>
              <a:solidFill>
                <a:srgbClr val="F29E8E"/>
              </a:solidFill>
              <a:effectLst/>
              <a:uFillTx/>
              <a:latin typeface="+mn-lt"/>
              <a:ea typeface="+mn-ea"/>
              <a:cs typeface="+mn-cs"/>
              <a:sym typeface="Helvetica Neue"/>
            </a:endParaRPr>
          </a:p>
        </p:txBody>
      </p:sp>
      <p:sp>
        <p:nvSpPr>
          <p:cNvPr id="40" name="TextBox 39">
            <a:extLst>
              <a:ext uri="{FF2B5EF4-FFF2-40B4-BE49-F238E27FC236}">
                <a16:creationId xmlns:a16="http://schemas.microsoft.com/office/drawing/2014/main" id="{33E02D20-6F88-2F40-8625-1807DEC11001}"/>
              </a:ext>
            </a:extLst>
          </p:cNvPr>
          <p:cNvSpPr txBox="1"/>
          <p:nvPr/>
        </p:nvSpPr>
        <p:spPr>
          <a:xfrm>
            <a:off x="11659689" y="5916561"/>
            <a:ext cx="5987447" cy="3000693"/>
          </a:xfrm>
          <a:prstGeom prst="flowChartConnector">
            <a:avLst/>
          </a:prstGeom>
          <a:solidFill>
            <a:srgbClr val="2F4C1B"/>
          </a:solidFill>
          <a:ln w="12700" cap="flat">
            <a:solidFill>
              <a:srgbClr val="92D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6600" b="0" i="0" u="none" strike="noStrike" cap="none" spc="0" normalizeH="0" baseline="0" dirty="0">
                <a:ln>
                  <a:noFill/>
                </a:ln>
                <a:solidFill>
                  <a:srgbClr val="F29E8E"/>
                </a:solidFill>
                <a:effectLst/>
                <a:uFillTx/>
                <a:latin typeface="+mn-lt"/>
                <a:ea typeface="+mn-ea"/>
                <a:cs typeface="+mn-cs"/>
                <a:sym typeface="Helvetica Neue"/>
              </a:rPr>
              <a:t>Runs on magnets </a:t>
            </a:r>
            <a:endParaRPr kumimoji="0" lang="en-GB" sz="6600" b="0" i="0" u="none" strike="noStrike" cap="none" spc="0" normalizeH="0" baseline="0" dirty="0">
              <a:ln>
                <a:noFill/>
              </a:ln>
              <a:solidFill>
                <a:srgbClr val="F29E8E"/>
              </a:solidFill>
              <a:effectLst/>
              <a:uFillTx/>
              <a:latin typeface="+mn-lt"/>
              <a:ea typeface="+mn-ea"/>
              <a:cs typeface="+mn-cs"/>
              <a:sym typeface="Helvetica Neue"/>
            </a:endParaRPr>
          </a:p>
        </p:txBody>
      </p:sp>
      <p:sp>
        <p:nvSpPr>
          <p:cNvPr id="41" name="TextBox 40">
            <a:extLst>
              <a:ext uri="{FF2B5EF4-FFF2-40B4-BE49-F238E27FC236}">
                <a16:creationId xmlns:a16="http://schemas.microsoft.com/office/drawing/2014/main" id="{6F1B11ED-3AA2-C890-9126-FBCFF59D5801}"/>
              </a:ext>
            </a:extLst>
          </p:cNvPr>
          <p:cNvSpPr txBox="1"/>
          <p:nvPr/>
        </p:nvSpPr>
        <p:spPr>
          <a:xfrm>
            <a:off x="16741836" y="8766911"/>
            <a:ext cx="6880674" cy="4428907"/>
          </a:xfrm>
          <a:prstGeom prst="flowChartConnector">
            <a:avLst/>
          </a:prstGeom>
          <a:solidFill>
            <a:srgbClr val="2F4C1B"/>
          </a:solidFill>
          <a:ln w="12700" cap="flat">
            <a:solidFill>
              <a:srgbClr val="92D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en-US" sz="6600" dirty="0">
                <a:solidFill>
                  <a:srgbClr val="F29E8E"/>
                </a:solidFill>
              </a:rPr>
              <a:t>Will use sustainable fuel sources</a:t>
            </a:r>
            <a:endParaRPr kumimoji="0" lang="en-GB" sz="6600" b="0" i="0" u="none" strike="noStrike" cap="none" spc="0" normalizeH="0" baseline="0" dirty="0">
              <a:ln>
                <a:noFill/>
              </a:ln>
              <a:solidFill>
                <a:srgbClr val="F29E8E"/>
              </a:solidFill>
              <a:effectLst/>
              <a:uFillTx/>
              <a:latin typeface="+mn-lt"/>
              <a:ea typeface="+mn-ea"/>
              <a:cs typeface="+mn-cs"/>
              <a:sym typeface="Helvetica Neue"/>
            </a:endParaRPr>
          </a:p>
        </p:txBody>
      </p:sp>
    </p:spTree>
    <p:extLst>
      <p:ext uri="{BB962C8B-B14F-4D97-AF65-F5344CB8AC3E}">
        <p14:creationId xmlns:p14="http://schemas.microsoft.com/office/powerpoint/2010/main" val="288260386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24697C7-1778-0EBA-4272-52BE64A24159}"/>
              </a:ext>
            </a:extLst>
          </p:cNvPr>
          <p:cNvGrpSpPr/>
          <p:nvPr/>
        </p:nvGrpSpPr>
        <p:grpSpPr>
          <a:xfrm>
            <a:off x="846722" y="286328"/>
            <a:ext cx="10141528" cy="13143344"/>
            <a:chOff x="6908800" y="304800"/>
            <a:chExt cx="10141528" cy="13143344"/>
          </a:xfrm>
        </p:grpSpPr>
        <p:sp>
          <p:nvSpPr>
            <p:cNvPr id="6" name="Rectangle: Rounded Corners 3">
              <a:extLst>
                <a:ext uri="{FF2B5EF4-FFF2-40B4-BE49-F238E27FC236}">
                  <a16:creationId xmlns:a16="http://schemas.microsoft.com/office/drawing/2014/main" id="{7918EED7-C332-25D8-76CC-1FE4E2A67AF2}"/>
                </a:ext>
              </a:extLst>
            </p:cNvPr>
            <p:cNvSpPr/>
            <p:nvPr/>
          </p:nvSpPr>
          <p:spPr>
            <a:xfrm>
              <a:off x="6908800" y="304800"/>
              <a:ext cx="10141528" cy="13143344"/>
            </a:xfrm>
            <a:prstGeom prst="roundRect">
              <a:avLst/>
            </a:prstGeom>
            <a:solidFill>
              <a:schemeClr val="bg2">
                <a:lumMod val="25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a:highlight>
                  <a:srgbClr val="008000"/>
                </a:highlight>
              </a:endParaRPr>
            </a:p>
          </p:txBody>
        </p:sp>
        <p:sp>
          <p:nvSpPr>
            <p:cNvPr id="7" name="Rectangle: Rounded Corners 4">
              <a:extLst>
                <a:ext uri="{FF2B5EF4-FFF2-40B4-BE49-F238E27FC236}">
                  <a16:creationId xmlns:a16="http://schemas.microsoft.com/office/drawing/2014/main" id="{3BE65DB1-6ACC-5F85-D541-D479EAC95AF9}"/>
                </a:ext>
              </a:extLst>
            </p:cNvPr>
            <p:cNvSpPr/>
            <p:nvPr/>
          </p:nvSpPr>
          <p:spPr>
            <a:xfrm>
              <a:off x="7795485" y="2161309"/>
              <a:ext cx="8275782" cy="469669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a:p>
          </p:txBody>
        </p:sp>
        <p:sp>
          <p:nvSpPr>
            <p:cNvPr id="8" name="TextBox 7">
              <a:extLst>
                <a:ext uri="{FF2B5EF4-FFF2-40B4-BE49-F238E27FC236}">
                  <a16:creationId xmlns:a16="http://schemas.microsoft.com/office/drawing/2014/main" id="{1FA67BA6-AA9C-C923-3788-905748EA7CD8}"/>
                </a:ext>
              </a:extLst>
            </p:cNvPr>
            <p:cNvSpPr txBox="1"/>
            <p:nvPr/>
          </p:nvSpPr>
          <p:spPr>
            <a:xfrm>
              <a:off x="7970980" y="7479366"/>
              <a:ext cx="5994400" cy="919401"/>
            </a:xfrm>
            <a:prstGeom prst="roundRect">
              <a:avLst/>
            </a:prstGeom>
            <a:solidFill>
              <a:schemeClr val="bg1"/>
            </a:solidFill>
          </p:spPr>
          <p:txBody>
            <a:bodyPr wrap="square" rtlCol="0">
              <a:spAutoFit/>
            </a:bodyPr>
            <a:lstStyle/>
            <a:p>
              <a:r>
                <a:rPr lang="en-US" sz="4800"/>
                <a:t>Sustainability</a:t>
              </a:r>
              <a:endParaRPr lang="en-GB" sz="4800"/>
            </a:p>
          </p:txBody>
        </p:sp>
        <p:sp>
          <p:nvSpPr>
            <p:cNvPr id="9" name="TextBox 8">
              <a:extLst>
                <a:ext uri="{FF2B5EF4-FFF2-40B4-BE49-F238E27FC236}">
                  <a16:creationId xmlns:a16="http://schemas.microsoft.com/office/drawing/2014/main" id="{9FE1A570-3700-07F3-9500-548B6C2F4AB2}"/>
                </a:ext>
              </a:extLst>
            </p:cNvPr>
            <p:cNvSpPr txBox="1"/>
            <p:nvPr/>
          </p:nvSpPr>
          <p:spPr>
            <a:xfrm>
              <a:off x="7970980" y="8699253"/>
              <a:ext cx="5994400" cy="919401"/>
            </a:xfrm>
            <a:prstGeom prst="roundRect">
              <a:avLst/>
            </a:prstGeom>
            <a:solidFill>
              <a:schemeClr val="bg1"/>
            </a:solidFill>
          </p:spPr>
          <p:txBody>
            <a:bodyPr wrap="square" rtlCol="0">
              <a:spAutoFit/>
            </a:bodyPr>
            <a:lstStyle/>
            <a:p>
              <a:r>
                <a:rPr lang="en-US" sz="4800"/>
                <a:t>Speed</a:t>
              </a:r>
              <a:endParaRPr lang="en-GB" sz="4800"/>
            </a:p>
          </p:txBody>
        </p:sp>
        <p:sp>
          <p:nvSpPr>
            <p:cNvPr id="11" name="TextBox 10">
              <a:extLst>
                <a:ext uri="{FF2B5EF4-FFF2-40B4-BE49-F238E27FC236}">
                  <a16:creationId xmlns:a16="http://schemas.microsoft.com/office/drawing/2014/main" id="{D2DDD6AD-9ECC-19F4-2806-475F6F487B55}"/>
                </a:ext>
              </a:extLst>
            </p:cNvPr>
            <p:cNvSpPr txBox="1"/>
            <p:nvPr/>
          </p:nvSpPr>
          <p:spPr>
            <a:xfrm>
              <a:off x="7970980" y="9919139"/>
              <a:ext cx="5994400" cy="919401"/>
            </a:xfrm>
            <a:prstGeom prst="roundRect">
              <a:avLst/>
            </a:prstGeom>
            <a:solidFill>
              <a:schemeClr val="bg1"/>
            </a:solidFill>
          </p:spPr>
          <p:txBody>
            <a:bodyPr wrap="square" rtlCol="0">
              <a:spAutoFit/>
            </a:bodyPr>
            <a:lstStyle/>
            <a:p>
              <a:r>
                <a:rPr lang="en-US" sz="4800"/>
                <a:t>Likelihood</a:t>
              </a:r>
              <a:endParaRPr lang="en-GB" sz="4800"/>
            </a:p>
          </p:txBody>
        </p:sp>
        <p:sp>
          <p:nvSpPr>
            <p:cNvPr id="20" name="TextBox 19">
              <a:extLst>
                <a:ext uri="{FF2B5EF4-FFF2-40B4-BE49-F238E27FC236}">
                  <a16:creationId xmlns:a16="http://schemas.microsoft.com/office/drawing/2014/main" id="{28B95E60-9625-E096-2BF0-58171DC8212E}"/>
                </a:ext>
              </a:extLst>
            </p:cNvPr>
            <p:cNvSpPr txBox="1"/>
            <p:nvPr/>
          </p:nvSpPr>
          <p:spPr>
            <a:xfrm>
              <a:off x="7970978" y="11139024"/>
              <a:ext cx="5994400" cy="919401"/>
            </a:xfrm>
            <a:prstGeom prst="roundRect">
              <a:avLst/>
            </a:prstGeom>
            <a:solidFill>
              <a:srgbClr val="FFFF00"/>
            </a:solidFill>
          </p:spPr>
          <p:txBody>
            <a:bodyPr wrap="square" rtlCol="0">
              <a:spAutoFit/>
            </a:bodyPr>
            <a:lstStyle/>
            <a:p>
              <a:r>
                <a:rPr lang="en-US" sz="4800"/>
                <a:t>Wow Factor</a:t>
              </a:r>
              <a:endParaRPr lang="en-GB" sz="4800"/>
            </a:p>
          </p:txBody>
        </p:sp>
        <p:sp>
          <p:nvSpPr>
            <p:cNvPr id="21" name="TextBox 20">
              <a:extLst>
                <a:ext uri="{FF2B5EF4-FFF2-40B4-BE49-F238E27FC236}">
                  <a16:creationId xmlns:a16="http://schemas.microsoft.com/office/drawing/2014/main" id="{3172759A-3FF9-EE39-9896-CC9FB8080E7C}"/>
                </a:ext>
              </a:extLst>
            </p:cNvPr>
            <p:cNvSpPr txBox="1"/>
            <p:nvPr/>
          </p:nvSpPr>
          <p:spPr>
            <a:xfrm>
              <a:off x="14898255" y="7504984"/>
              <a:ext cx="1173018" cy="919401"/>
            </a:xfrm>
            <a:prstGeom prst="roundRect">
              <a:avLst/>
            </a:prstGeom>
            <a:solidFill>
              <a:schemeClr val="bg1"/>
            </a:solidFill>
          </p:spPr>
          <p:txBody>
            <a:bodyPr wrap="square" rtlCol="0">
              <a:spAutoFit/>
            </a:bodyPr>
            <a:lstStyle/>
            <a:p>
              <a:pPr algn="ctr"/>
              <a:r>
                <a:rPr lang="en-US" sz="4800" dirty="0"/>
                <a:t>7</a:t>
              </a:r>
              <a:endParaRPr lang="en-GB" sz="4800" dirty="0"/>
            </a:p>
          </p:txBody>
        </p:sp>
        <p:sp>
          <p:nvSpPr>
            <p:cNvPr id="22" name="TextBox 21">
              <a:extLst>
                <a:ext uri="{FF2B5EF4-FFF2-40B4-BE49-F238E27FC236}">
                  <a16:creationId xmlns:a16="http://schemas.microsoft.com/office/drawing/2014/main" id="{E7C3B7A6-D115-66D8-AC33-D97DB185BCBA}"/>
                </a:ext>
              </a:extLst>
            </p:cNvPr>
            <p:cNvSpPr txBox="1"/>
            <p:nvPr/>
          </p:nvSpPr>
          <p:spPr>
            <a:xfrm>
              <a:off x="14898253" y="8699252"/>
              <a:ext cx="1173018" cy="919401"/>
            </a:xfrm>
            <a:prstGeom prst="roundRect">
              <a:avLst/>
            </a:prstGeom>
            <a:solidFill>
              <a:schemeClr val="bg1"/>
            </a:solidFill>
          </p:spPr>
          <p:txBody>
            <a:bodyPr wrap="square" rtlCol="0">
              <a:spAutoFit/>
            </a:bodyPr>
            <a:lstStyle/>
            <a:p>
              <a:pPr algn="ctr"/>
              <a:r>
                <a:rPr lang="en-US" sz="4800"/>
                <a:t>3</a:t>
              </a:r>
              <a:endParaRPr lang="en-GB" sz="4800"/>
            </a:p>
          </p:txBody>
        </p:sp>
        <p:sp>
          <p:nvSpPr>
            <p:cNvPr id="23" name="TextBox 22">
              <a:extLst>
                <a:ext uri="{FF2B5EF4-FFF2-40B4-BE49-F238E27FC236}">
                  <a16:creationId xmlns:a16="http://schemas.microsoft.com/office/drawing/2014/main" id="{7D0B470C-3845-ABB9-545B-3C5656BF1DF4}"/>
                </a:ext>
              </a:extLst>
            </p:cNvPr>
            <p:cNvSpPr txBox="1"/>
            <p:nvPr/>
          </p:nvSpPr>
          <p:spPr>
            <a:xfrm>
              <a:off x="14898251" y="9893520"/>
              <a:ext cx="1173018" cy="919401"/>
            </a:xfrm>
            <a:prstGeom prst="roundRect">
              <a:avLst/>
            </a:prstGeom>
            <a:solidFill>
              <a:schemeClr val="bg1"/>
            </a:solidFill>
          </p:spPr>
          <p:txBody>
            <a:bodyPr wrap="square" rtlCol="0">
              <a:spAutoFit/>
            </a:bodyPr>
            <a:lstStyle/>
            <a:p>
              <a:pPr algn="ctr"/>
              <a:r>
                <a:rPr lang="en-US" sz="4800"/>
                <a:t>7</a:t>
              </a:r>
              <a:endParaRPr lang="en-GB" sz="4800"/>
            </a:p>
          </p:txBody>
        </p:sp>
        <p:sp>
          <p:nvSpPr>
            <p:cNvPr id="24" name="TextBox 23">
              <a:extLst>
                <a:ext uri="{FF2B5EF4-FFF2-40B4-BE49-F238E27FC236}">
                  <a16:creationId xmlns:a16="http://schemas.microsoft.com/office/drawing/2014/main" id="{9787F980-3734-7E44-3B93-0CBC25C54803}"/>
                </a:ext>
              </a:extLst>
            </p:cNvPr>
            <p:cNvSpPr txBox="1"/>
            <p:nvPr/>
          </p:nvSpPr>
          <p:spPr>
            <a:xfrm>
              <a:off x="14898249" y="11139024"/>
              <a:ext cx="1173018" cy="919401"/>
            </a:xfrm>
            <a:prstGeom prst="roundRect">
              <a:avLst/>
            </a:prstGeom>
            <a:solidFill>
              <a:srgbClr val="FFFF00"/>
            </a:solidFill>
          </p:spPr>
          <p:txBody>
            <a:bodyPr wrap="square" rtlCol="0">
              <a:spAutoFit/>
            </a:bodyPr>
            <a:lstStyle/>
            <a:p>
              <a:pPr algn="ctr"/>
              <a:endParaRPr lang="en-GB" sz="4800"/>
            </a:p>
          </p:txBody>
        </p:sp>
        <p:sp>
          <p:nvSpPr>
            <p:cNvPr id="25" name="TextBox 24">
              <a:extLst>
                <a:ext uri="{FF2B5EF4-FFF2-40B4-BE49-F238E27FC236}">
                  <a16:creationId xmlns:a16="http://schemas.microsoft.com/office/drawing/2014/main" id="{1DF8E688-D512-7638-DB6B-E4E5DA6E28F2}"/>
                </a:ext>
              </a:extLst>
            </p:cNvPr>
            <p:cNvSpPr txBox="1"/>
            <p:nvPr/>
          </p:nvSpPr>
          <p:spPr>
            <a:xfrm>
              <a:off x="7970978" y="829068"/>
              <a:ext cx="7934040" cy="1191816"/>
            </a:xfrm>
            <a:prstGeom prst="roundRect">
              <a:avLst/>
            </a:prstGeom>
            <a:solidFill>
              <a:schemeClr val="bg2">
                <a:lumMod val="25000"/>
              </a:schemeClr>
            </a:solidFill>
          </p:spPr>
          <p:txBody>
            <a:bodyPr wrap="square" rtlCol="0">
              <a:spAutoFit/>
            </a:bodyPr>
            <a:lstStyle/>
            <a:p>
              <a:pPr algn="ctr"/>
              <a:r>
                <a:rPr lang="en-US" sz="6400" b="1">
                  <a:solidFill>
                    <a:schemeClr val="bg1"/>
                  </a:solidFill>
                </a:rPr>
                <a:t>Eco- Airship</a:t>
              </a:r>
              <a:endParaRPr lang="en-GB" sz="6400" b="1">
                <a:solidFill>
                  <a:schemeClr val="bg1"/>
                </a:solidFill>
              </a:endParaRPr>
            </a:p>
          </p:txBody>
        </p:sp>
      </p:grpSp>
      <p:sp>
        <p:nvSpPr>
          <p:cNvPr id="38" name="TextBox 37">
            <a:extLst>
              <a:ext uri="{FF2B5EF4-FFF2-40B4-BE49-F238E27FC236}">
                <a16:creationId xmlns:a16="http://schemas.microsoft.com/office/drawing/2014/main" id="{619B2BE1-2E05-738F-39B4-EDA2B8AC6C01}"/>
              </a:ext>
            </a:extLst>
          </p:cNvPr>
          <p:cNvSpPr txBox="1"/>
          <p:nvPr/>
        </p:nvSpPr>
        <p:spPr>
          <a:xfrm>
            <a:off x="11486298" y="642490"/>
            <a:ext cx="6880674" cy="3000693"/>
          </a:xfrm>
          <a:prstGeom prst="flowChartConnector">
            <a:avLst/>
          </a:prstGeom>
          <a:solidFill>
            <a:srgbClr val="2F4C1B"/>
          </a:solidFill>
          <a:ln w="12700" cap="flat">
            <a:solidFill>
              <a:srgbClr val="92D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6600" b="0" i="0" u="none" strike="noStrike" cap="none" spc="0" normalizeH="0" baseline="0" dirty="0">
                <a:ln>
                  <a:noFill/>
                </a:ln>
                <a:solidFill>
                  <a:srgbClr val="F29E8E"/>
                </a:solidFill>
                <a:effectLst/>
                <a:uFillTx/>
                <a:latin typeface="+mn-lt"/>
                <a:ea typeface="+mn-ea"/>
                <a:cs typeface="+mn-cs"/>
                <a:sym typeface="Helvetica Neue"/>
              </a:rPr>
              <a:t>Like a cruise in the air</a:t>
            </a:r>
            <a:endParaRPr kumimoji="0" lang="en-GB" sz="6600" b="0" i="0" u="none" strike="noStrike" cap="none" spc="0" normalizeH="0" baseline="0" dirty="0">
              <a:ln>
                <a:noFill/>
              </a:ln>
              <a:solidFill>
                <a:srgbClr val="F29E8E"/>
              </a:solidFill>
              <a:effectLst/>
              <a:uFillTx/>
              <a:latin typeface="+mn-lt"/>
              <a:ea typeface="+mn-ea"/>
              <a:cs typeface="+mn-cs"/>
              <a:sym typeface="Helvetica Neue"/>
            </a:endParaRPr>
          </a:p>
        </p:txBody>
      </p:sp>
      <p:sp>
        <p:nvSpPr>
          <p:cNvPr id="40" name="TextBox 39">
            <a:extLst>
              <a:ext uri="{FF2B5EF4-FFF2-40B4-BE49-F238E27FC236}">
                <a16:creationId xmlns:a16="http://schemas.microsoft.com/office/drawing/2014/main" id="{DBD60B03-EC79-3024-8A05-8FD6E9546D38}"/>
              </a:ext>
            </a:extLst>
          </p:cNvPr>
          <p:cNvSpPr txBox="1"/>
          <p:nvPr/>
        </p:nvSpPr>
        <p:spPr>
          <a:xfrm>
            <a:off x="17204804" y="3152041"/>
            <a:ext cx="6880674" cy="4428907"/>
          </a:xfrm>
          <a:prstGeom prst="flowChartConnector">
            <a:avLst/>
          </a:prstGeom>
          <a:solidFill>
            <a:srgbClr val="2F4C1B"/>
          </a:solidFill>
          <a:ln w="12700" cap="flat">
            <a:solidFill>
              <a:srgbClr val="92D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6600" b="0" i="0" u="none" strike="noStrike" cap="none" spc="0" normalizeH="0" baseline="0" dirty="0">
                <a:ln>
                  <a:noFill/>
                </a:ln>
                <a:solidFill>
                  <a:srgbClr val="F29E8E"/>
                </a:solidFill>
                <a:effectLst/>
                <a:uFillTx/>
                <a:latin typeface="+mn-lt"/>
                <a:ea typeface="+mn-ea"/>
                <a:cs typeface="+mn-cs"/>
                <a:sym typeface="Helvetica Neue"/>
              </a:rPr>
              <a:t>75% less emissions than a plane</a:t>
            </a:r>
            <a:endParaRPr kumimoji="0" lang="en-GB" sz="6600" b="0" i="0" u="none" strike="noStrike" cap="none" spc="0" normalizeH="0" baseline="0" dirty="0">
              <a:ln>
                <a:noFill/>
              </a:ln>
              <a:solidFill>
                <a:srgbClr val="F29E8E"/>
              </a:solidFill>
              <a:effectLst/>
              <a:uFillTx/>
              <a:latin typeface="+mn-lt"/>
              <a:ea typeface="+mn-ea"/>
              <a:cs typeface="+mn-cs"/>
              <a:sym typeface="Helvetica Neue"/>
            </a:endParaRPr>
          </a:p>
        </p:txBody>
      </p:sp>
      <p:sp>
        <p:nvSpPr>
          <p:cNvPr id="41" name="TextBox 40">
            <a:extLst>
              <a:ext uri="{FF2B5EF4-FFF2-40B4-BE49-F238E27FC236}">
                <a16:creationId xmlns:a16="http://schemas.microsoft.com/office/drawing/2014/main" id="{03AEF1C9-D48F-C282-3481-85EBFD4667D2}"/>
              </a:ext>
            </a:extLst>
          </p:cNvPr>
          <p:cNvSpPr txBox="1"/>
          <p:nvPr/>
        </p:nvSpPr>
        <p:spPr>
          <a:xfrm>
            <a:off x="11486298" y="6486799"/>
            <a:ext cx="5987447" cy="4428907"/>
          </a:xfrm>
          <a:prstGeom prst="flowChartConnector">
            <a:avLst/>
          </a:prstGeom>
          <a:solidFill>
            <a:srgbClr val="2F4C1B"/>
          </a:solidFill>
          <a:ln w="12700" cap="flat">
            <a:solidFill>
              <a:srgbClr val="92D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6600" b="0" i="0" u="none" strike="noStrike" cap="none" spc="0" normalizeH="0" baseline="0" dirty="0">
                <a:ln>
                  <a:noFill/>
                </a:ln>
                <a:solidFill>
                  <a:srgbClr val="F29E8E"/>
                </a:solidFill>
                <a:effectLst/>
                <a:uFillTx/>
                <a:latin typeface="+mn-lt"/>
                <a:ea typeface="+mn-ea"/>
                <a:cs typeface="+mn-cs"/>
                <a:sym typeface="Helvetica Neue"/>
              </a:rPr>
              <a:t>Can carry 100s of people</a:t>
            </a:r>
            <a:endParaRPr kumimoji="0" lang="en-GB" sz="6600" b="0" i="0" u="none" strike="noStrike" cap="none" spc="0" normalizeH="0" baseline="0" dirty="0">
              <a:ln>
                <a:noFill/>
              </a:ln>
              <a:solidFill>
                <a:srgbClr val="F29E8E"/>
              </a:solidFill>
              <a:effectLst/>
              <a:uFillTx/>
              <a:latin typeface="+mn-lt"/>
              <a:ea typeface="+mn-ea"/>
              <a:cs typeface="+mn-cs"/>
              <a:sym typeface="Helvetica Neue"/>
            </a:endParaRPr>
          </a:p>
        </p:txBody>
      </p:sp>
      <p:sp>
        <p:nvSpPr>
          <p:cNvPr id="42" name="TextBox 41">
            <a:extLst>
              <a:ext uri="{FF2B5EF4-FFF2-40B4-BE49-F238E27FC236}">
                <a16:creationId xmlns:a16="http://schemas.microsoft.com/office/drawing/2014/main" id="{822E5811-1766-99D4-EFB9-0E25CE3D494E}"/>
              </a:ext>
            </a:extLst>
          </p:cNvPr>
          <p:cNvSpPr txBox="1"/>
          <p:nvPr/>
        </p:nvSpPr>
        <p:spPr>
          <a:xfrm>
            <a:off x="16963383" y="10090499"/>
            <a:ext cx="6880674" cy="3000693"/>
          </a:xfrm>
          <a:prstGeom prst="flowChartConnector">
            <a:avLst/>
          </a:prstGeom>
          <a:solidFill>
            <a:srgbClr val="2F4C1B"/>
          </a:solidFill>
          <a:ln w="12700" cap="flat">
            <a:solidFill>
              <a:srgbClr val="92D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6600" b="0" i="0" u="none" strike="noStrike" cap="none" spc="0" normalizeH="0" baseline="0" dirty="0">
                <a:ln>
                  <a:noFill/>
                </a:ln>
                <a:solidFill>
                  <a:schemeClr val="bg1"/>
                </a:solidFill>
                <a:effectLst/>
                <a:uFillTx/>
                <a:latin typeface="+mn-lt"/>
                <a:ea typeface="+mn-ea"/>
                <a:cs typeface="+mn-cs"/>
                <a:sym typeface="Helvetica Neue"/>
              </a:rPr>
              <a:t> </a:t>
            </a:r>
            <a:r>
              <a:rPr lang="en-US" sz="6600" dirty="0">
                <a:solidFill>
                  <a:srgbClr val="F29E8E"/>
                </a:solidFill>
              </a:rPr>
              <a:t>Swimming pools</a:t>
            </a:r>
            <a:endParaRPr kumimoji="0" lang="en-GB" sz="6600" b="0" i="0" u="none" strike="noStrike" cap="none" spc="0" normalizeH="0" baseline="0" dirty="0">
              <a:ln>
                <a:noFill/>
              </a:ln>
              <a:solidFill>
                <a:srgbClr val="F29E8E"/>
              </a:solidFill>
              <a:effectLst/>
              <a:uFillTx/>
              <a:latin typeface="+mn-lt"/>
              <a:ea typeface="+mn-ea"/>
              <a:cs typeface="+mn-cs"/>
              <a:sym typeface="Helvetica Neue"/>
            </a:endParaRPr>
          </a:p>
        </p:txBody>
      </p:sp>
    </p:spTree>
    <p:extLst>
      <p:ext uri="{BB962C8B-B14F-4D97-AF65-F5344CB8AC3E}">
        <p14:creationId xmlns:p14="http://schemas.microsoft.com/office/powerpoint/2010/main" val="60407023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AFE6988-0E1F-7BD6-6594-9B823C5539F4}"/>
              </a:ext>
            </a:extLst>
          </p:cNvPr>
          <p:cNvGrpSpPr/>
          <p:nvPr/>
        </p:nvGrpSpPr>
        <p:grpSpPr>
          <a:xfrm>
            <a:off x="846722" y="267855"/>
            <a:ext cx="10141528" cy="13143344"/>
            <a:chOff x="6908800" y="286326"/>
            <a:chExt cx="10141528" cy="13143344"/>
          </a:xfrm>
        </p:grpSpPr>
        <p:sp>
          <p:nvSpPr>
            <p:cNvPr id="6" name="Rectangle: Rounded Corners 3">
              <a:extLst>
                <a:ext uri="{FF2B5EF4-FFF2-40B4-BE49-F238E27FC236}">
                  <a16:creationId xmlns:a16="http://schemas.microsoft.com/office/drawing/2014/main" id="{8A9EC7B7-5FAF-1472-864F-CCDA4399FF20}"/>
                </a:ext>
              </a:extLst>
            </p:cNvPr>
            <p:cNvSpPr/>
            <p:nvPr/>
          </p:nvSpPr>
          <p:spPr>
            <a:xfrm>
              <a:off x="6908800" y="286326"/>
              <a:ext cx="10141528" cy="13143344"/>
            </a:xfrm>
            <a:prstGeom prst="roundRect">
              <a:avLst/>
            </a:prstGeom>
            <a:solidFill>
              <a:schemeClr val="bg2">
                <a:lumMod val="25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a:highlight>
                  <a:srgbClr val="008000"/>
                </a:highlight>
              </a:endParaRPr>
            </a:p>
          </p:txBody>
        </p:sp>
        <p:sp>
          <p:nvSpPr>
            <p:cNvPr id="7" name="Rectangle: Rounded Corners 4">
              <a:extLst>
                <a:ext uri="{FF2B5EF4-FFF2-40B4-BE49-F238E27FC236}">
                  <a16:creationId xmlns:a16="http://schemas.microsoft.com/office/drawing/2014/main" id="{DCC87501-0399-1A71-B479-2350737E5F4C}"/>
                </a:ext>
              </a:extLst>
            </p:cNvPr>
            <p:cNvSpPr/>
            <p:nvPr/>
          </p:nvSpPr>
          <p:spPr>
            <a:xfrm>
              <a:off x="7795485" y="2161309"/>
              <a:ext cx="8275782" cy="4696690"/>
            </a:xfrm>
            <a:prstGeom prst="roundRect">
              <a:avLst/>
            </a:prstGeom>
            <a:blipFill>
              <a:blip r:embed="rId3">
                <a:extLst>
                  <a:ext uri="{28A0092B-C50C-407E-A947-70E740481C1C}">
                    <a14:useLocalDpi xmlns:a14="http://schemas.microsoft.com/office/drawing/2010/main" val="0"/>
                  </a:ext>
                </a:extLst>
              </a:blip>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a:p>
          </p:txBody>
        </p:sp>
        <p:sp>
          <p:nvSpPr>
            <p:cNvPr id="8" name="TextBox 7">
              <a:extLst>
                <a:ext uri="{FF2B5EF4-FFF2-40B4-BE49-F238E27FC236}">
                  <a16:creationId xmlns:a16="http://schemas.microsoft.com/office/drawing/2014/main" id="{E59FA1FB-5242-9A6B-8EE4-473A369E79C1}"/>
                </a:ext>
              </a:extLst>
            </p:cNvPr>
            <p:cNvSpPr txBox="1"/>
            <p:nvPr/>
          </p:nvSpPr>
          <p:spPr>
            <a:xfrm>
              <a:off x="7970980" y="7479366"/>
              <a:ext cx="5994400" cy="919401"/>
            </a:xfrm>
            <a:prstGeom prst="roundRect">
              <a:avLst/>
            </a:prstGeom>
            <a:solidFill>
              <a:schemeClr val="bg1"/>
            </a:solidFill>
          </p:spPr>
          <p:txBody>
            <a:bodyPr wrap="square" rtlCol="0">
              <a:spAutoFit/>
            </a:bodyPr>
            <a:lstStyle/>
            <a:p>
              <a:r>
                <a:rPr lang="en-US" sz="4800"/>
                <a:t>Sustainability</a:t>
              </a:r>
              <a:endParaRPr lang="en-GB" sz="4800"/>
            </a:p>
          </p:txBody>
        </p:sp>
        <p:sp>
          <p:nvSpPr>
            <p:cNvPr id="9" name="TextBox 8">
              <a:extLst>
                <a:ext uri="{FF2B5EF4-FFF2-40B4-BE49-F238E27FC236}">
                  <a16:creationId xmlns:a16="http://schemas.microsoft.com/office/drawing/2014/main" id="{BBDDCF7A-B8B6-5771-28A7-9403A5883F0D}"/>
                </a:ext>
              </a:extLst>
            </p:cNvPr>
            <p:cNvSpPr txBox="1"/>
            <p:nvPr/>
          </p:nvSpPr>
          <p:spPr>
            <a:xfrm>
              <a:off x="7970980" y="8699253"/>
              <a:ext cx="5994400" cy="919401"/>
            </a:xfrm>
            <a:prstGeom prst="roundRect">
              <a:avLst/>
            </a:prstGeom>
            <a:solidFill>
              <a:schemeClr val="bg1"/>
            </a:solidFill>
          </p:spPr>
          <p:txBody>
            <a:bodyPr wrap="square" rtlCol="0">
              <a:spAutoFit/>
            </a:bodyPr>
            <a:lstStyle/>
            <a:p>
              <a:r>
                <a:rPr lang="en-US" sz="4800"/>
                <a:t>Speed</a:t>
              </a:r>
              <a:endParaRPr lang="en-GB" sz="4800"/>
            </a:p>
          </p:txBody>
        </p:sp>
        <p:sp>
          <p:nvSpPr>
            <p:cNvPr id="11" name="TextBox 10">
              <a:extLst>
                <a:ext uri="{FF2B5EF4-FFF2-40B4-BE49-F238E27FC236}">
                  <a16:creationId xmlns:a16="http://schemas.microsoft.com/office/drawing/2014/main" id="{A478EA22-4818-2589-D9F9-CFEE14AED1AF}"/>
                </a:ext>
              </a:extLst>
            </p:cNvPr>
            <p:cNvSpPr txBox="1"/>
            <p:nvPr/>
          </p:nvSpPr>
          <p:spPr>
            <a:xfrm>
              <a:off x="7970980" y="9919139"/>
              <a:ext cx="5994400" cy="919401"/>
            </a:xfrm>
            <a:prstGeom prst="roundRect">
              <a:avLst/>
            </a:prstGeom>
            <a:solidFill>
              <a:schemeClr val="bg1"/>
            </a:solidFill>
          </p:spPr>
          <p:txBody>
            <a:bodyPr wrap="square" rtlCol="0">
              <a:spAutoFit/>
            </a:bodyPr>
            <a:lstStyle/>
            <a:p>
              <a:r>
                <a:rPr lang="en-US" sz="4800"/>
                <a:t>Likelihood</a:t>
              </a:r>
              <a:endParaRPr lang="en-GB" sz="4800"/>
            </a:p>
          </p:txBody>
        </p:sp>
        <p:sp>
          <p:nvSpPr>
            <p:cNvPr id="20" name="TextBox 19">
              <a:extLst>
                <a:ext uri="{FF2B5EF4-FFF2-40B4-BE49-F238E27FC236}">
                  <a16:creationId xmlns:a16="http://schemas.microsoft.com/office/drawing/2014/main" id="{E5B766EA-1E8A-4197-9E05-948A90EBA1EF}"/>
                </a:ext>
              </a:extLst>
            </p:cNvPr>
            <p:cNvSpPr txBox="1"/>
            <p:nvPr/>
          </p:nvSpPr>
          <p:spPr>
            <a:xfrm>
              <a:off x="7970978" y="11139024"/>
              <a:ext cx="5994400" cy="919401"/>
            </a:xfrm>
            <a:prstGeom prst="roundRect">
              <a:avLst/>
            </a:prstGeom>
            <a:solidFill>
              <a:srgbClr val="FFFF00"/>
            </a:solidFill>
          </p:spPr>
          <p:txBody>
            <a:bodyPr wrap="square" rtlCol="0">
              <a:spAutoFit/>
            </a:bodyPr>
            <a:lstStyle/>
            <a:p>
              <a:r>
                <a:rPr lang="en-US" sz="4800"/>
                <a:t>Wow Factor</a:t>
              </a:r>
              <a:endParaRPr lang="en-GB" sz="4800"/>
            </a:p>
          </p:txBody>
        </p:sp>
        <p:sp>
          <p:nvSpPr>
            <p:cNvPr id="21" name="TextBox 20">
              <a:extLst>
                <a:ext uri="{FF2B5EF4-FFF2-40B4-BE49-F238E27FC236}">
                  <a16:creationId xmlns:a16="http://schemas.microsoft.com/office/drawing/2014/main" id="{57D67A95-83F3-0E35-B5F5-B013E6582070}"/>
                </a:ext>
              </a:extLst>
            </p:cNvPr>
            <p:cNvSpPr txBox="1"/>
            <p:nvPr/>
          </p:nvSpPr>
          <p:spPr>
            <a:xfrm>
              <a:off x="14898255" y="7504984"/>
              <a:ext cx="1173018" cy="919401"/>
            </a:xfrm>
            <a:prstGeom prst="roundRect">
              <a:avLst/>
            </a:prstGeom>
            <a:solidFill>
              <a:schemeClr val="bg1"/>
            </a:solidFill>
          </p:spPr>
          <p:txBody>
            <a:bodyPr wrap="square" rtlCol="0">
              <a:spAutoFit/>
            </a:bodyPr>
            <a:lstStyle/>
            <a:p>
              <a:pPr algn="ctr"/>
              <a:r>
                <a:rPr lang="en-US" sz="4800" dirty="0"/>
                <a:t>5</a:t>
              </a:r>
            </a:p>
          </p:txBody>
        </p:sp>
        <p:sp>
          <p:nvSpPr>
            <p:cNvPr id="22" name="TextBox 21">
              <a:extLst>
                <a:ext uri="{FF2B5EF4-FFF2-40B4-BE49-F238E27FC236}">
                  <a16:creationId xmlns:a16="http://schemas.microsoft.com/office/drawing/2014/main" id="{7FF4236E-D38A-B9EF-9E93-238D41F070DF}"/>
                </a:ext>
              </a:extLst>
            </p:cNvPr>
            <p:cNvSpPr txBox="1"/>
            <p:nvPr/>
          </p:nvSpPr>
          <p:spPr>
            <a:xfrm>
              <a:off x="14898253" y="8699252"/>
              <a:ext cx="1173018" cy="919401"/>
            </a:xfrm>
            <a:prstGeom prst="roundRect">
              <a:avLst/>
            </a:prstGeom>
            <a:solidFill>
              <a:schemeClr val="bg1"/>
            </a:solidFill>
          </p:spPr>
          <p:txBody>
            <a:bodyPr wrap="square" rtlCol="0">
              <a:spAutoFit/>
            </a:bodyPr>
            <a:lstStyle/>
            <a:p>
              <a:pPr algn="ctr"/>
              <a:r>
                <a:rPr lang="en-US" sz="4800"/>
                <a:t>10</a:t>
              </a:r>
              <a:endParaRPr lang="en-GB" sz="4800"/>
            </a:p>
          </p:txBody>
        </p:sp>
        <p:sp>
          <p:nvSpPr>
            <p:cNvPr id="23" name="TextBox 22">
              <a:extLst>
                <a:ext uri="{FF2B5EF4-FFF2-40B4-BE49-F238E27FC236}">
                  <a16:creationId xmlns:a16="http://schemas.microsoft.com/office/drawing/2014/main" id="{A78D4EF6-FC15-8187-CF1D-DD05CE21EB6A}"/>
                </a:ext>
              </a:extLst>
            </p:cNvPr>
            <p:cNvSpPr txBox="1"/>
            <p:nvPr/>
          </p:nvSpPr>
          <p:spPr>
            <a:xfrm>
              <a:off x="14898251" y="9893520"/>
              <a:ext cx="1173018" cy="919401"/>
            </a:xfrm>
            <a:prstGeom prst="roundRect">
              <a:avLst/>
            </a:prstGeom>
            <a:solidFill>
              <a:schemeClr val="bg1"/>
            </a:solidFill>
          </p:spPr>
          <p:txBody>
            <a:bodyPr wrap="square" rtlCol="0">
              <a:spAutoFit/>
            </a:bodyPr>
            <a:lstStyle/>
            <a:p>
              <a:pPr algn="ctr"/>
              <a:r>
                <a:rPr lang="en-US" sz="4800"/>
                <a:t>10</a:t>
              </a:r>
              <a:endParaRPr lang="en-GB" sz="4800"/>
            </a:p>
          </p:txBody>
        </p:sp>
        <p:sp>
          <p:nvSpPr>
            <p:cNvPr id="24" name="TextBox 23">
              <a:extLst>
                <a:ext uri="{FF2B5EF4-FFF2-40B4-BE49-F238E27FC236}">
                  <a16:creationId xmlns:a16="http://schemas.microsoft.com/office/drawing/2014/main" id="{CAD5D54C-ED50-FB53-6AC7-9794AC407720}"/>
                </a:ext>
              </a:extLst>
            </p:cNvPr>
            <p:cNvSpPr txBox="1"/>
            <p:nvPr/>
          </p:nvSpPr>
          <p:spPr>
            <a:xfrm>
              <a:off x="14898249" y="11139024"/>
              <a:ext cx="1173018" cy="919401"/>
            </a:xfrm>
            <a:prstGeom prst="roundRect">
              <a:avLst/>
            </a:prstGeom>
            <a:solidFill>
              <a:srgbClr val="FFFF00"/>
            </a:solidFill>
          </p:spPr>
          <p:txBody>
            <a:bodyPr wrap="square" rtlCol="0">
              <a:spAutoFit/>
            </a:bodyPr>
            <a:lstStyle/>
            <a:p>
              <a:pPr algn="ctr"/>
              <a:endParaRPr lang="en-GB" sz="4800"/>
            </a:p>
          </p:txBody>
        </p:sp>
        <p:sp>
          <p:nvSpPr>
            <p:cNvPr id="25" name="TextBox 24">
              <a:extLst>
                <a:ext uri="{FF2B5EF4-FFF2-40B4-BE49-F238E27FC236}">
                  <a16:creationId xmlns:a16="http://schemas.microsoft.com/office/drawing/2014/main" id="{918CCA0C-B55A-6C19-0CD9-E650D5B380D0}"/>
                </a:ext>
              </a:extLst>
            </p:cNvPr>
            <p:cNvSpPr txBox="1"/>
            <p:nvPr/>
          </p:nvSpPr>
          <p:spPr>
            <a:xfrm>
              <a:off x="7970978" y="743092"/>
              <a:ext cx="7934040" cy="1191816"/>
            </a:xfrm>
            <a:prstGeom prst="roundRect">
              <a:avLst/>
            </a:prstGeom>
            <a:solidFill>
              <a:schemeClr val="bg2">
                <a:lumMod val="25000"/>
              </a:schemeClr>
            </a:solidFill>
          </p:spPr>
          <p:txBody>
            <a:bodyPr wrap="square" rtlCol="0">
              <a:spAutoFit/>
            </a:bodyPr>
            <a:lstStyle/>
            <a:p>
              <a:pPr algn="ctr"/>
              <a:r>
                <a:rPr lang="en-US" sz="6400" b="1">
                  <a:solidFill>
                    <a:schemeClr val="bg1"/>
                  </a:solidFill>
                </a:rPr>
                <a:t>Virtual Travel</a:t>
              </a:r>
              <a:endParaRPr lang="en-GB" sz="6400" b="1">
                <a:solidFill>
                  <a:schemeClr val="bg1"/>
                </a:solidFill>
              </a:endParaRPr>
            </a:p>
          </p:txBody>
        </p:sp>
      </p:grpSp>
      <p:sp>
        <p:nvSpPr>
          <p:cNvPr id="38" name="TextBox 37">
            <a:extLst>
              <a:ext uri="{FF2B5EF4-FFF2-40B4-BE49-F238E27FC236}">
                <a16:creationId xmlns:a16="http://schemas.microsoft.com/office/drawing/2014/main" id="{4E48EDBD-84E1-6409-BE97-3A9D8112D9D1}"/>
              </a:ext>
            </a:extLst>
          </p:cNvPr>
          <p:cNvSpPr txBox="1"/>
          <p:nvPr/>
        </p:nvSpPr>
        <p:spPr>
          <a:xfrm>
            <a:off x="11407846" y="416090"/>
            <a:ext cx="7811901" cy="3000693"/>
          </a:xfrm>
          <a:prstGeom prst="flowChartConnector">
            <a:avLst/>
          </a:prstGeom>
          <a:solidFill>
            <a:srgbClr val="2F4C1B"/>
          </a:solidFill>
          <a:ln w="12700" cap="flat">
            <a:solidFill>
              <a:srgbClr val="92D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6600" b="0" i="0" u="none" strike="noStrike" cap="none" spc="0" normalizeH="0" baseline="0" dirty="0">
                <a:ln>
                  <a:noFill/>
                </a:ln>
                <a:solidFill>
                  <a:srgbClr val="F29E8E"/>
                </a:solidFill>
                <a:effectLst/>
                <a:uFillTx/>
                <a:latin typeface="+mn-lt"/>
                <a:ea typeface="+mn-ea"/>
                <a:cs typeface="+mn-cs"/>
                <a:sym typeface="Helvetica Neue"/>
              </a:rPr>
              <a:t>Travel without moving</a:t>
            </a:r>
            <a:endParaRPr kumimoji="0" lang="en-GB" sz="6600" b="0" i="0" u="none" strike="noStrike" cap="none" spc="0" normalizeH="0" baseline="0" dirty="0">
              <a:ln>
                <a:noFill/>
              </a:ln>
              <a:solidFill>
                <a:srgbClr val="F29E8E"/>
              </a:solidFill>
              <a:effectLst/>
              <a:uFillTx/>
              <a:latin typeface="+mn-lt"/>
              <a:ea typeface="+mn-ea"/>
              <a:cs typeface="+mn-cs"/>
              <a:sym typeface="Helvetica Neue"/>
            </a:endParaRPr>
          </a:p>
        </p:txBody>
      </p:sp>
      <p:sp>
        <p:nvSpPr>
          <p:cNvPr id="39" name="TextBox 38">
            <a:extLst>
              <a:ext uri="{FF2B5EF4-FFF2-40B4-BE49-F238E27FC236}">
                <a16:creationId xmlns:a16="http://schemas.microsoft.com/office/drawing/2014/main" id="{D8A90D56-B829-E57C-2195-0F330D1F0593}"/>
              </a:ext>
            </a:extLst>
          </p:cNvPr>
          <p:cNvSpPr txBox="1"/>
          <p:nvPr/>
        </p:nvSpPr>
        <p:spPr>
          <a:xfrm>
            <a:off x="17104840" y="2990836"/>
            <a:ext cx="6880674" cy="3000693"/>
          </a:xfrm>
          <a:prstGeom prst="flowChartConnector">
            <a:avLst/>
          </a:prstGeom>
          <a:solidFill>
            <a:srgbClr val="2F4C1B"/>
          </a:solidFill>
          <a:ln w="12700" cap="flat">
            <a:solidFill>
              <a:srgbClr val="92D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en-US" sz="6600" dirty="0">
                <a:solidFill>
                  <a:srgbClr val="F29E8E"/>
                </a:solidFill>
              </a:rPr>
              <a:t>Already exists today</a:t>
            </a:r>
            <a:endParaRPr kumimoji="0" lang="en-GB" sz="6600" b="0" i="0" u="none" strike="noStrike" cap="none" spc="0" normalizeH="0" baseline="0" dirty="0">
              <a:ln>
                <a:noFill/>
              </a:ln>
              <a:solidFill>
                <a:srgbClr val="F29E8E"/>
              </a:solidFill>
              <a:effectLst/>
              <a:uFillTx/>
              <a:latin typeface="+mn-lt"/>
              <a:ea typeface="+mn-ea"/>
              <a:cs typeface="+mn-cs"/>
              <a:sym typeface="Helvetica Neue"/>
            </a:endParaRPr>
          </a:p>
        </p:txBody>
      </p:sp>
      <p:sp>
        <p:nvSpPr>
          <p:cNvPr id="40" name="TextBox 39">
            <a:extLst>
              <a:ext uri="{FF2B5EF4-FFF2-40B4-BE49-F238E27FC236}">
                <a16:creationId xmlns:a16="http://schemas.microsoft.com/office/drawing/2014/main" id="{96C5B5DB-0D29-4AAD-2680-2DAC1B42D9BA}"/>
              </a:ext>
            </a:extLst>
          </p:cNvPr>
          <p:cNvSpPr txBox="1"/>
          <p:nvPr/>
        </p:nvSpPr>
        <p:spPr>
          <a:xfrm>
            <a:off x="11165800" y="5510017"/>
            <a:ext cx="7811901" cy="4428907"/>
          </a:xfrm>
          <a:prstGeom prst="flowChartConnector">
            <a:avLst/>
          </a:prstGeom>
          <a:solidFill>
            <a:srgbClr val="2F4C1B"/>
          </a:solidFill>
          <a:ln w="12700" cap="flat">
            <a:solidFill>
              <a:srgbClr val="92D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6600" b="0" i="0" u="none" strike="noStrike" cap="none" spc="0" normalizeH="0" baseline="0" dirty="0">
                <a:ln>
                  <a:noFill/>
                </a:ln>
                <a:solidFill>
                  <a:srgbClr val="F29E8E"/>
                </a:solidFill>
                <a:effectLst/>
                <a:uFillTx/>
                <a:latin typeface="+mn-lt"/>
                <a:ea typeface="+mn-ea"/>
                <a:cs typeface="+mn-cs"/>
                <a:sym typeface="Helvetica Neue"/>
              </a:rPr>
              <a:t>Low environmental impact</a:t>
            </a:r>
            <a:endParaRPr kumimoji="0" lang="en-GB" sz="6600" b="0" i="0" u="none" strike="noStrike" cap="none" spc="0" normalizeH="0" baseline="0" dirty="0">
              <a:ln>
                <a:noFill/>
              </a:ln>
              <a:solidFill>
                <a:srgbClr val="F29E8E"/>
              </a:solidFill>
              <a:effectLst/>
              <a:uFillTx/>
              <a:latin typeface="+mn-lt"/>
              <a:ea typeface="+mn-ea"/>
              <a:cs typeface="+mn-cs"/>
              <a:sym typeface="Helvetica Neue"/>
            </a:endParaRPr>
          </a:p>
        </p:txBody>
      </p:sp>
      <p:sp>
        <p:nvSpPr>
          <p:cNvPr id="41" name="TextBox 40">
            <a:extLst>
              <a:ext uri="{FF2B5EF4-FFF2-40B4-BE49-F238E27FC236}">
                <a16:creationId xmlns:a16="http://schemas.microsoft.com/office/drawing/2014/main" id="{2C1F5885-ED7B-81AD-ADF8-4CE0608873F1}"/>
              </a:ext>
            </a:extLst>
          </p:cNvPr>
          <p:cNvSpPr txBox="1"/>
          <p:nvPr/>
        </p:nvSpPr>
        <p:spPr>
          <a:xfrm>
            <a:off x="17104840" y="9007711"/>
            <a:ext cx="6880674" cy="4428907"/>
          </a:xfrm>
          <a:prstGeom prst="flowChartConnector">
            <a:avLst/>
          </a:prstGeom>
          <a:solidFill>
            <a:srgbClr val="2F4C1B"/>
          </a:solidFill>
          <a:ln w="12700" cap="flat">
            <a:solidFill>
              <a:srgbClr val="92D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6600" b="0" i="0" u="none" strike="noStrike" cap="none" spc="0" normalizeH="0" baseline="0" dirty="0">
                <a:ln>
                  <a:noFill/>
                </a:ln>
                <a:solidFill>
                  <a:schemeClr val="bg1"/>
                </a:solidFill>
                <a:effectLst/>
                <a:uFillTx/>
                <a:latin typeface="+mn-lt"/>
                <a:ea typeface="+mn-ea"/>
                <a:cs typeface="+mn-cs"/>
                <a:sym typeface="Helvetica Neue"/>
              </a:rPr>
              <a:t> </a:t>
            </a:r>
            <a:r>
              <a:rPr lang="en-US" sz="6600" dirty="0">
                <a:solidFill>
                  <a:srgbClr val="F29E8E"/>
                </a:solidFill>
              </a:rPr>
              <a:t>Travel anywhere in the universe</a:t>
            </a:r>
            <a:endParaRPr kumimoji="0" lang="en-GB" sz="6600" b="0" i="0" u="none" strike="noStrike" cap="none" spc="0" normalizeH="0" baseline="0" dirty="0">
              <a:ln>
                <a:noFill/>
              </a:ln>
              <a:solidFill>
                <a:srgbClr val="F29E8E"/>
              </a:solidFill>
              <a:effectLst/>
              <a:uFillTx/>
              <a:latin typeface="+mn-lt"/>
              <a:ea typeface="+mn-ea"/>
              <a:cs typeface="+mn-cs"/>
              <a:sym typeface="Helvetica Neue"/>
            </a:endParaRPr>
          </a:p>
        </p:txBody>
      </p:sp>
    </p:spTree>
    <p:extLst>
      <p:ext uri="{BB962C8B-B14F-4D97-AF65-F5344CB8AC3E}">
        <p14:creationId xmlns:p14="http://schemas.microsoft.com/office/powerpoint/2010/main" val="99084030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54F86C9-388C-8CBC-BAA7-1162171B9B40}"/>
              </a:ext>
            </a:extLst>
          </p:cNvPr>
          <p:cNvGrpSpPr/>
          <p:nvPr/>
        </p:nvGrpSpPr>
        <p:grpSpPr>
          <a:xfrm>
            <a:off x="802712" y="267855"/>
            <a:ext cx="10141528" cy="13143344"/>
            <a:chOff x="6908800" y="249380"/>
            <a:chExt cx="10141528" cy="13143344"/>
          </a:xfrm>
        </p:grpSpPr>
        <p:sp>
          <p:nvSpPr>
            <p:cNvPr id="6" name="Rectangle: Rounded Corners 3">
              <a:extLst>
                <a:ext uri="{FF2B5EF4-FFF2-40B4-BE49-F238E27FC236}">
                  <a16:creationId xmlns:a16="http://schemas.microsoft.com/office/drawing/2014/main" id="{24F04B6F-97F1-61BB-57BC-D75B03935C21}"/>
                </a:ext>
              </a:extLst>
            </p:cNvPr>
            <p:cNvSpPr/>
            <p:nvPr/>
          </p:nvSpPr>
          <p:spPr>
            <a:xfrm>
              <a:off x="6908800" y="249380"/>
              <a:ext cx="10141528" cy="13143344"/>
            </a:xfrm>
            <a:prstGeom prst="roundRect">
              <a:avLst/>
            </a:prstGeom>
            <a:solidFill>
              <a:schemeClr val="bg2">
                <a:lumMod val="25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a:highlight>
                  <a:srgbClr val="008000"/>
                </a:highlight>
              </a:endParaRPr>
            </a:p>
          </p:txBody>
        </p:sp>
        <p:sp>
          <p:nvSpPr>
            <p:cNvPr id="7" name="Rectangle: Rounded Corners 4">
              <a:extLst>
                <a:ext uri="{FF2B5EF4-FFF2-40B4-BE49-F238E27FC236}">
                  <a16:creationId xmlns:a16="http://schemas.microsoft.com/office/drawing/2014/main" id="{ACD5B22E-9FFB-6431-BC62-D2200435F581}"/>
                </a:ext>
              </a:extLst>
            </p:cNvPr>
            <p:cNvSpPr/>
            <p:nvPr/>
          </p:nvSpPr>
          <p:spPr>
            <a:xfrm>
              <a:off x="7795485" y="2161309"/>
              <a:ext cx="8275782" cy="469669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a:p>
          </p:txBody>
        </p:sp>
        <p:sp>
          <p:nvSpPr>
            <p:cNvPr id="8" name="TextBox 7">
              <a:extLst>
                <a:ext uri="{FF2B5EF4-FFF2-40B4-BE49-F238E27FC236}">
                  <a16:creationId xmlns:a16="http://schemas.microsoft.com/office/drawing/2014/main" id="{1308BBCC-2000-E9BF-8B28-C4CD2D2BB8C4}"/>
                </a:ext>
              </a:extLst>
            </p:cNvPr>
            <p:cNvSpPr txBox="1"/>
            <p:nvPr/>
          </p:nvSpPr>
          <p:spPr>
            <a:xfrm>
              <a:off x="7970980" y="7479366"/>
              <a:ext cx="5994400" cy="919401"/>
            </a:xfrm>
            <a:prstGeom prst="roundRect">
              <a:avLst/>
            </a:prstGeom>
            <a:solidFill>
              <a:schemeClr val="bg1"/>
            </a:solidFill>
          </p:spPr>
          <p:txBody>
            <a:bodyPr wrap="square" rtlCol="0">
              <a:spAutoFit/>
            </a:bodyPr>
            <a:lstStyle/>
            <a:p>
              <a:r>
                <a:rPr lang="en-US" sz="4800"/>
                <a:t>Sustainability</a:t>
              </a:r>
              <a:endParaRPr lang="en-GB" sz="4800"/>
            </a:p>
          </p:txBody>
        </p:sp>
        <p:sp>
          <p:nvSpPr>
            <p:cNvPr id="9" name="TextBox 8">
              <a:extLst>
                <a:ext uri="{FF2B5EF4-FFF2-40B4-BE49-F238E27FC236}">
                  <a16:creationId xmlns:a16="http://schemas.microsoft.com/office/drawing/2014/main" id="{A9DF764A-DCEC-A119-9BEB-578A9B818B5E}"/>
                </a:ext>
              </a:extLst>
            </p:cNvPr>
            <p:cNvSpPr txBox="1"/>
            <p:nvPr/>
          </p:nvSpPr>
          <p:spPr>
            <a:xfrm>
              <a:off x="7970980" y="8699253"/>
              <a:ext cx="5994400" cy="919401"/>
            </a:xfrm>
            <a:prstGeom prst="roundRect">
              <a:avLst/>
            </a:prstGeom>
            <a:solidFill>
              <a:schemeClr val="bg1"/>
            </a:solidFill>
          </p:spPr>
          <p:txBody>
            <a:bodyPr wrap="square" rtlCol="0">
              <a:spAutoFit/>
            </a:bodyPr>
            <a:lstStyle/>
            <a:p>
              <a:r>
                <a:rPr lang="en-US" sz="4800"/>
                <a:t>Speed</a:t>
              </a:r>
              <a:endParaRPr lang="en-GB" sz="4800"/>
            </a:p>
          </p:txBody>
        </p:sp>
        <p:sp>
          <p:nvSpPr>
            <p:cNvPr id="11" name="TextBox 10">
              <a:extLst>
                <a:ext uri="{FF2B5EF4-FFF2-40B4-BE49-F238E27FC236}">
                  <a16:creationId xmlns:a16="http://schemas.microsoft.com/office/drawing/2014/main" id="{EAEA77F1-A145-2692-35AD-3133D19C4476}"/>
                </a:ext>
              </a:extLst>
            </p:cNvPr>
            <p:cNvSpPr txBox="1"/>
            <p:nvPr/>
          </p:nvSpPr>
          <p:spPr>
            <a:xfrm>
              <a:off x="7970980" y="9919139"/>
              <a:ext cx="5994400" cy="919401"/>
            </a:xfrm>
            <a:prstGeom prst="roundRect">
              <a:avLst/>
            </a:prstGeom>
            <a:solidFill>
              <a:schemeClr val="bg1"/>
            </a:solidFill>
          </p:spPr>
          <p:txBody>
            <a:bodyPr wrap="square" rtlCol="0">
              <a:spAutoFit/>
            </a:bodyPr>
            <a:lstStyle/>
            <a:p>
              <a:r>
                <a:rPr lang="en-US" sz="4800"/>
                <a:t>Likelihood</a:t>
              </a:r>
              <a:endParaRPr lang="en-GB" sz="4800"/>
            </a:p>
          </p:txBody>
        </p:sp>
        <p:sp>
          <p:nvSpPr>
            <p:cNvPr id="20" name="TextBox 19">
              <a:extLst>
                <a:ext uri="{FF2B5EF4-FFF2-40B4-BE49-F238E27FC236}">
                  <a16:creationId xmlns:a16="http://schemas.microsoft.com/office/drawing/2014/main" id="{00D50C07-1417-F293-1732-219770A68547}"/>
                </a:ext>
              </a:extLst>
            </p:cNvPr>
            <p:cNvSpPr txBox="1"/>
            <p:nvPr/>
          </p:nvSpPr>
          <p:spPr>
            <a:xfrm>
              <a:off x="7970978" y="11139024"/>
              <a:ext cx="5994400" cy="919401"/>
            </a:xfrm>
            <a:prstGeom prst="roundRect">
              <a:avLst/>
            </a:prstGeom>
            <a:solidFill>
              <a:srgbClr val="FFFF00"/>
            </a:solidFill>
          </p:spPr>
          <p:txBody>
            <a:bodyPr wrap="square" rtlCol="0">
              <a:spAutoFit/>
            </a:bodyPr>
            <a:lstStyle/>
            <a:p>
              <a:r>
                <a:rPr lang="en-US" sz="4800"/>
                <a:t>Wow Factor</a:t>
              </a:r>
              <a:endParaRPr lang="en-GB" sz="4800"/>
            </a:p>
          </p:txBody>
        </p:sp>
        <p:sp>
          <p:nvSpPr>
            <p:cNvPr id="21" name="TextBox 20">
              <a:extLst>
                <a:ext uri="{FF2B5EF4-FFF2-40B4-BE49-F238E27FC236}">
                  <a16:creationId xmlns:a16="http://schemas.microsoft.com/office/drawing/2014/main" id="{E25D1977-A3B7-EBF5-40D4-32CCE554845E}"/>
                </a:ext>
              </a:extLst>
            </p:cNvPr>
            <p:cNvSpPr txBox="1"/>
            <p:nvPr/>
          </p:nvSpPr>
          <p:spPr>
            <a:xfrm>
              <a:off x="14898255" y="7504984"/>
              <a:ext cx="1173018" cy="919401"/>
            </a:xfrm>
            <a:prstGeom prst="roundRect">
              <a:avLst/>
            </a:prstGeom>
            <a:solidFill>
              <a:schemeClr val="bg1"/>
            </a:solidFill>
          </p:spPr>
          <p:txBody>
            <a:bodyPr wrap="square" rtlCol="0">
              <a:spAutoFit/>
            </a:bodyPr>
            <a:lstStyle/>
            <a:p>
              <a:pPr algn="ctr"/>
              <a:r>
                <a:rPr lang="en-US" sz="4800"/>
                <a:t>6</a:t>
              </a:r>
              <a:endParaRPr lang="en-GB" sz="4800"/>
            </a:p>
          </p:txBody>
        </p:sp>
        <p:sp>
          <p:nvSpPr>
            <p:cNvPr id="22" name="TextBox 21">
              <a:extLst>
                <a:ext uri="{FF2B5EF4-FFF2-40B4-BE49-F238E27FC236}">
                  <a16:creationId xmlns:a16="http://schemas.microsoft.com/office/drawing/2014/main" id="{D1F863EC-C47D-1AB7-0417-EE1BC5853B8F}"/>
                </a:ext>
              </a:extLst>
            </p:cNvPr>
            <p:cNvSpPr txBox="1"/>
            <p:nvPr/>
          </p:nvSpPr>
          <p:spPr>
            <a:xfrm>
              <a:off x="14898253" y="8699252"/>
              <a:ext cx="1173018" cy="919401"/>
            </a:xfrm>
            <a:prstGeom prst="roundRect">
              <a:avLst/>
            </a:prstGeom>
            <a:solidFill>
              <a:schemeClr val="bg1"/>
            </a:solidFill>
          </p:spPr>
          <p:txBody>
            <a:bodyPr wrap="square" rtlCol="0">
              <a:spAutoFit/>
            </a:bodyPr>
            <a:lstStyle/>
            <a:p>
              <a:pPr algn="ctr"/>
              <a:r>
                <a:rPr lang="en-US" sz="4800"/>
                <a:t>10</a:t>
              </a:r>
              <a:endParaRPr lang="en-GB" sz="4800"/>
            </a:p>
          </p:txBody>
        </p:sp>
        <p:sp>
          <p:nvSpPr>
            <p:cNvPr id="23" name="TextBox 22">
              <a:extLst>
                <a:ext uri="{FF2B5EF4-FFF2-40B4-BE49-F238E27FC236}">
                  <a16:creationId xmlns:a16="http://schemas.microsoft.com/office/drawing/2014/main" id="{9F8FF22B-3408-9664-FB2C-38A5B5849AD2}"/>
                </a:ext>
              </a:extLst>
            </p:cNvPr>
            <p:cNvSpPr txBox="1"/>
            <p:nvPr/>
          </p:nvSpPr>
          <p:spPr>
            <a:xfrm>
              <a:off x="14898251" y="9893520"/>
              <a:ext cx="1173018" cy="919401"/>
            </a:xfrm>
            <a:prstGeom prst="roundRect">
              <a:avLst/>
            </a:prstGeom>
            <a:solidFill>
              <a:schemeClr val="bg1"/>
            </a:solidFill>
          </p:spPr>
          <p:txBody>
            <a:bodyPr wrap="square" rtlCol="0">
              <a:spAutoFit/>
            </a:bodyPr>
            <a:lstStyle/>
            <a:p>
              <a:pPr algn="ctr"/>
              <a:r>
                <a:rPr lang="en-US" sz="4800"/>
                <a:t>2</a:t>
              </a:r>
              <a:endParaRPr lang="en-GB" sz="4800"/>
            </a:p>
          </p:txBody>
        </p:sp>
        <p:sp>
          <p:nvSpPr>
            <p:cNvPr id="24" name="TextBox 23">
              <a:extLst>
                <a:ext uri="{FF2B5EF4-FFF2-40B4-BE49-F238E27FC236}">
                  <a16:creationId xmlns:a16="http://schemas.microsoft.com/office/drawing/2014/main" id="{20BA8066-9C8E-1014-F15A-1D5351C0A6E4}"/>
                </a:ext>
              </a:extLst>
            </p:cNvPr>
            <p:cNvSpPr txBox="1"/>
            <p:nvPr/>
          </p:nvSpPr>
          <p:spPr>
            <a:xfrm>
              <a:off x="14898249" y="11139024"/>
              <a:ext cx="1173018" cy="919401"/>
            </a:xfrm>
            <a:prstGeom prst="roundRect">
              <a:avLst/>
            </a:prstGeom>
            <a:solidFill>
              <a:srgbClr val="FFFF00"/>
            </a:solidFill>
          </p:spPr>
          <p:txBody>
            <a:bodyPr wrap="square" rtlCol="0">
              <a:spAutoFit/>
            </a:bodyPr>
            <a:lstStyle/>
            <a:p>
              <a:pPr algn="ctr"/>
              <a:endParaRPr lang="en-GB" sz="4800"/>
            </a:p>
          </p:txBody>
        </p:sp>
        <p:sp>
          <p:nvSpPr>
            <p:cNvPr id="25" name="TextBox 24">
              <a:extLst>
                <a:ext uri="{FF2B5EF4-FFF2-40B4-BE49-F238E27FC236}">
                  <a16:creationId xmlns:a16="http://schemas.microsoft.com/office/drawing/2014/main" id="{BDA7ABED-0C9D-3171-C60E-70C8C13DBF1F}"/>
                </a:ext>
              </a:extLst>
            </p:cNvPr>
            <p:cNvSpPr txBox="1"/>
            <p:nvPr/>
          </p:nvSpPr>
          <p:spPr>
            <a:xfrm>
              <a:off x="7970978" y="847540"/>
              <a:ext cx="7934040" cy="1191816"/>
            </a:xfrm>
            <a:prstGeom prst="roundRect">
              <a:avLst/>
            </a:prstGeom>
            <a:solidFill>
              <a:schemeClr val="bg2">
                <a:lumMod val="25000"/>
              </a:schemeClr>
            </a:solidFill>
          </p:spPr>
          <p:txBody>
            <a:bodyPr wrap="square" rtlCol="0">
              <a:spAutoFit/>
            </a:bodyPr>
            <a:lstStyle/>
            <a:p>
              <a:pPr algn="ctr"/>
              <a:r>
                <a:rPr lang="en-US" sz="6400" b="1">
                  <a:solidFill>
                    <a:schemeClr val="bg1"/>
                  </a:solidFill>
                </a:rPr>
                <a:t>Teleportation</a:t>
              </a:r>
              <a:endParaRPr lang="en-GB" sz="6400" b="1">
                <a:solidFill>
                  <a:schemeClr val="bg1"/>
                </a:solidFill>
              </a:endParaRPr>
            </a:p>
          </p:txBody>
        </p:sp>
      </p:grpSp>
      <p:sp>
        <p:nvSpPr>
          <p:cNvPr id="38" name="TextBox 37">
            <a:extLst>
              <a:ext uri="{FF2B5EF4-FFF2-40B4-BE49-F238E27FC236}">
                <a16:creationId xmlns:a16="http://schemas.microsoft.com/office/drawing/2014/main" id="{7128B78A-323C-6EFF-9A8C-025AD3FADA64}"/>
              </a:ext>
            </a:extLst>
          </p:cNvPr>
          <p:cNvSpPr txBox="1"/>
          <p:nvPr/>
        </p:nvSpPr>
        <p:spPr>
          <a:xfrm>
            <a:off x="11320218" y="1271592"/>
            <a:ext cx="7247587" cy="1572478"/>
          </a:xfrm>
          <a:prstGeom prst="flowChartConnector">
            <a:avLst/>
          </a:prstGeom>
          <a:solidFill>
            <a:srgbClr val="2F4C1B"/>
          </a:solidFill>
          <a:ln w="12700" cap="flat">
            <a:solidFill>
              <a:srgbClr val="92D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6600" b="0" i="0" u="none" strike="noStrike" cap="none" spc="0" normalizeH="0" baseline="0" dirty="0">
                <a:ln>
                  <a:noFill/>
                </a:ln>
                <a:solidFill>
                  <a:srgbClr val="F29E8E"/>
                </a:solidFill>
                <a:effectLst/>
                <a:uFillTx/>
                <a:latin typeface="+mn-lt"/>
                <a:ea typeface="+mn-ea"/>
                <a:cs typeface="+mn-cs"/>
                <a:sym typeface="Helvetica Neue"/>
              </a:rPr>
              <a:t>Instant travel</a:t>
            </a:r>
            <a:endParaRPr kumimoji="0" lang="en-GB" sz="6600" b="0" i="0" u="none" strike="noStrike" cap="none" spc="0" normalizeH="0" baseline="0" dirty="0">
              <a:ln>
                <a:noFill/>
              </a:ln>
              <a:solidFill>
                <a:srgbClr val="F29E8E"/>
              </a:solidFill>
              <a:effectLst/>
              <a:uFillTx/>
              <a:latin typeface="+mn-lt"/>
              <a:ea typeface="+mn-ea"/>
              <a:cs typeface="+mn-cs"/>
              <a:sym typeface="Helvetica Neue"/>
            </a:endParaRPr>
          </a:p>
        </p:txBody>
      </p:sp>
      <p:sp>
        <p:nvSpPr>
          <p:cNvPr id="39" name="TextBox 38">
            <a:extLst>
              <a:ext uri="{FF2B5EF4-FFF2-40B4-BE49-F238E27FC236}">
                <a16:creationId xmlns:a16="http://schemas.microsoft.com/office/drawing/2014/main" id="{212CA35E-248F-1CFB-3E61-652CDB3DDE5D}"/>
              </a:ext>
            </a:extLst>
          </p:cNvPr>
          <p:cNvSpPr txBox="1"/>
          <p:nvPr/>
        </p:nvSpPr>
        <p:spPr>
          <a:xfrm>
            <a:off x="16700614" y="3344305"/>
            <a:ext cx="6880674" cy="3000693"/>
          </a:xfrm>
          <a:prstGeom prst="flowChartConnector">
            <a:avLst/>
          </a:prstGeom>
          <a:solidFill>
            <a:srgbClr val="2F4C1B"/>
          </a:solidFill>
          <a:ln w="12700" cap="flat">
            <a:solidFill>
              <a:srgbClr val="92D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6600" b="0" i="0" u="none" strike="noStrike" cap="none" spc="0" normalizeH="0" baseline="0" dirty="0">
                <a:ln>
                  <a:noFill/>
                </a:ln>
                <a:solidFill>
                  <a:srgbClr val="F29E8E"/>
                </a:solidFill>
                <a:effectLst/>
                <a:uFillTx/>
                <a:latin typeface="+mn-lt"/>
                <a:ea typeface="+mn-ea"/>
                <a:cs typeface="+mn-cs"/>
                <a:sym typeface="Helvetica Neue"/>
              </a:rPr>
              <a:t>Almost impossible</a:t>
            </a:r>
            <a:endParaRPr kumimoji="0" lang="en-GB" sz="6600" b="0" i="0" u="none" strike="noStrike" cap="none" spc="0" normalizeH="0" baseline="0" dirty="0">
              <a:ln>
                <a:noFill/>
              </a:ln>
              <a:solidFill>
                <a:srgbClr val="F29E8E"/>
              </a:solidFill>
              <a:effectLst/>
              <a:uFillTx/>
              <a:latin typeface="+mn-lt"/>
              <a:ea typeface="+mn-ea"/>
              <a:cs typeface="+mn-cs"/>
              <a:sym typeface="Helvetica Neue"/>
            </a:endParaRPr>
          </a:p>
        </p:txBody>
      </p:sp>
      <p:sp>
        <p:nvSpPr>
          <p:cNvPr id="40" name="TextBox 39">
            <a:extLst>
              <a:ext uri="{FF2B5EF4-FFF2-40B4-BE49-F238E27FC236}">
                <a16:creationId xmlns:a16="http://schemas.microsoft.com/office/drawing/2014/main" id="{33BB8470-1EC5-EC36-FF23-E5EF8E844C73}"/>
              </a:ext>
            </a:extLst>
          </p:cNvPr>
          <p:cNvSpPr txBox="1"/>
          <p:nvPr/>
        </p:nvSpPr>
        <p:spPr>
          <a:xfrm>
            <a:off x="11830925" y="7590581"/>
            <a:ext cx="5987447" cy="1572478"/>
          </a:xfrm>
          <a:prstGeom prst="flowChartConnector">
            <a:avLst/>
          </a:prstGeom>
          <a:solidFill>
            <a:srgbClr val="2F4C1B"/>
          </a:solidFill>
          <a:ln w="12700" cap="flat">
            <a:solidFill>
              <a:srgbClr val="92D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6600" b="0" i="0" u="none" strike="noStrike" cap="none" spc="0" normalizeH="0" baseline="0" dirty="0">
                <a:ln>
                  <a:noFill/>
                </a:ln>
                <a:solidFill>
                  <a:srgbClr val="F29E8E"/>
                </a:solidFill>
                <a:effectLst/>
                <a:uFillTx/>
                <a:latin typeface="+mn-lt"/>
                <a:ea typeface="+mn-ea"/>
                <a:cs typeface="+mn-cs"/>
                <a:sym typeface="Helvetica Neue"/>
              </a:rPr>
              <a:t>Saves time </a:t>
            </a:r>
            <a:endParaRPr kumimoji="0" lang="en-GB" sz="6600" b="0" i="0" u="none" strike="noStrike" cap="none" spc="0" normalizeH="0" baseline="0" dirty="0">
              <a:ln>
                <a:noFill/>
              </a:ln>
              <a:solidFill>
                <a:srgbClr val="F29E8E"/>
              </a:solidFill>
              <a:effectLst/>
              <a:uFillTx/>
              <a:latin typeface="+mn-lt"/>
              <a:ea typeface="+mn-ea"/>
              <a:cs typeface="+mn-cs"/>
              <a:sym typeface="Helvetica Neue"/>
            </a:endParaRPr>
          </a:p>
        </p:txBody>
      </p:sp>
      <p:sp>
        <p:nvSpPr>
          <p:cNvPr id="41" name="TextBox 40">
            <a:extLst>
              <a:ext uri="{FF2B5EF4-FFF2-40B4-BE49-F238E27FC236}">
                <a16:creationId xmlns:a16="http://schemas.microsoft.com/office/drawing/2014/main" id="{8B0E6F5E-4B0D-4CB9-4F06-CC2F51205212}"/>
              </a:ext>
            </a:extLst>
          </p:cNvPr>
          <p:cNvSpPr txBox="1"/>
          <p:nvPr/>
        </p:nvSpPr>
        <p:spPr>
          <a:xfrm>
            <a:off x="16996450" y="10009618"/>
            <a:ext cx="6880674" cy="1572478"/>
          </a:xfrm>
          <a:prstGeom prst="flowChartConnector">
            <a:avLst/>
          </a:prstGeom>
          <a:solidFill>
            <a:srgbClr val="2F4C1B"/>
          </a:solidFill>
          <a:ln w="12700" cap="flat">
            <a:solidFill>
              <a:srgbClr val="92D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6600" b="0" i="0" u="none" strike="noStrike" cap="none" spc="0" normalizeH="0" baseline="0" dirty="0">
                <a:ln>
                  <a:noFill/>
                </a:ln>
                <a:solidFill>
                  <a:schemeClr val="bg1"/>
                </a:solidFill>
                <a:effectLst/>
                <a:uFillTx/>
                <a:latin typeface="+mn-lt"/>
                <a:ea typeface="+mn-ea"/>
                <a:cs typeface="+mn-cs"/>
                <a:sym typeface="Helvetica Neue"/>
              </a:rPr>
              <a:t> </a:t>
            </a:r>
            <a:r>
              <a:rPr lang="en-US" sz="6600" dirty="0">
                <a:solidFill>
                  <a:srgbClr val="F29E8E"/>
                </a:solidFill>
              </a:rPr>
              <a:t>No roads</a:t>
            </a:r>
            <a:endParaRPr kumimoji="0" lang="en-GB" sz="6600" b="0" i="0" u="none" strike="noStrike" cap="none" spc="0" normalizeH="0" baseline="0" dirty="0">
              <a:ln>
                <a:noFill/>
              </a:ln>
              <a:solidFill>
                <a:srgbClr val="F29E8E"/>
              </a:solidFill>
              <a:effectLst/>
              <a:uFillTx/>
              <a:latin typeface="+mn-lt"/>
              <a:ea typeface="+mn-ea"/>
              <a:cs typeface="+mn-cs"/>
              <a:sym typeface="Helvetica Neue"/>
            </a:endParaRPr>
          </a:p>
        </p:txBody>
      </p:sp>
    </p:spTree>
    <p:extLst>
      <p:ext uri="{BB962C8B-B14F-4D97-AF65-F5344CB8AC3E}">
        <p14:creationId xmlns:p14="http://schemas.microsoft.com/office/powerpoint/2010/main" val="319825712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9686698-E0BC-0EF9-DA74-ACC59EDF2A0C}"/>
              </a:ext>
            </a:extLst>
          </p:cNvPr>
          <p:cNvGrpSpPr/>
          <p:nvPr/>
        </p:nvGrpSpPr>
        <p:grpSpPr>
          <a:xfrm>
            <a:off x="802712" y="304802"/>
            <a:ext cx="10141528" cy="13143344"/>
            <a:chOff x="6908800" y="193964"/>
            <a:chExt cx="10141528" cy="13143344"/>
          </a:xfrm>
        </p:grpSpPr>
        <p:sp>
          <p:nvSpPr>
            <p:cNvPr id="8" name="Rectangle: Rounded Corners 3">
              <a:extLst>
                <a:ext uri="{FF2B5EF4-FFF2-40B4-BE49-F238E27FC236}">
                  <a16:creationId xmlns:a16="http://schemas.microsoft.com/office/drawing/2014/main" id="{52C9D3E3-D621-8426-CEE7-4B57A75DD75C}"/>
                </a:ext>
              </a:extLst>
            </p:cNvPr>
            <p:cNvSpPr/>
            <p:nvPr/>
          </p:nvSpPr>
          <p:spPr>
            <a:xfrm>
              <a:off x="6908800" y="193964"/>
              <a:ext cx="10141528" cy="13143344"/>
            </a:xfrm>
            <a:prstGeom prst="roundRect">
              <a:avLst/>
            </a:prstGeom>
            <a:solidFill>
              <a:schemeClr val="bg2">
                <a:lumMod val="25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a:highlight>
                  <a:srgbClr val="008000"/>
                </a:highlight>
              </a:endParaRPr>
            </a:p>
          </p:txBody>
        </p:sp>
        <p:sp>
          <p:nvSpPr>
            <p:cNvPr id="9" name="Rectangle: Rounded Corners 4">
              <a:extLst>
                <a:ext uri="{FF2B5EF4-FFF2-40B4-BE49-F238E27FC236}">
                  <a16:creationId xmlns:a16="http://schemas.microsoft.com/office/drawing/2014/main" id="{6A1EE91A-3D03-9B88-9AAD-8369BD37E547}"/>
                </a:ext>
              </a:extLst>
            </p:cNvPr>
            <p:cNvSpPr/>
            <p:nvPr/>
          </p:nvSpPr>
          <p:spPr>
            <a:xfrm>
              <a:off x="7795485" y="2161309"/>
              <a:ext cx="8275782" cy="4696690"/>
            </a:xfrm>
            <a:prstGeom prst="roundRect">
              <a:avLst/>
            </a:prstGeom>
            <a:blipFill>
              <a:blip r:embed="rId3">
                <a:extLst>
                  <a:ext uri="{28A0092B-C50C-407E-A947-70E740481C1C}">
                    <a14:useLocalDpi xmlns:a14="http://schemas.microsoft.com/office/drawing/2010/main" val="0"/>
                  </a:ext>
                </a:extLst>
              </a:blip>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a:p>
          </p:txBody>
        </p:sp>
        <p:sp>
          <p:nvSpPr>
            <p:cNvPr id="11" name="TextBox 10">
              <a:extLst>
                <a:ext uri="{FF2B5EF4-FFF2-40B4-BE49-F238E27FC236}">
                  <a16:creationId xmlns:a16="http://schemas.microsoft.com/office/drawing/2014/main" id="{5069F959-1155-AA09-D87B-F2BD9F400D88}"/>
                </a:ext>
              </a:extLst>
            </p:cNvPr>
            <p:cNvSpPr txBox="1"/>
            <p:nvPr/>
          </p:nvSpPr>
          <p:spPr>
            <a:xfrm>
              <a:off x="7970980" y="7479366"/>
              <a:ext cx="5994400" cy="919401"/>
            </a:xfrm>
            <a:prstGeom prst="roundRect">
              <a:avLst/>
            </a:prstGeom>
            <a:solidFill>
              <a:schemeClr val="bg1"/>
            </a:solidFill>
          </p:spPr>
          <p:txBody>
            <a:bodyPr wrap="square" rtlCol="0">
              <a:spAutoFit/>
            </a:bodyPr>
            <a:lstStyle/>
            <a:p>
              <a:r>
                <a:rPr lang="en-US" sz="4800"/>
                <a:t>Sustainability</a:t>
              </a:r>
              <a:endParaRPr lang="en-GB" sz="4800"/>
            </a:p>
          </p:txBody>
        </p:sp>
        <p:sp>
          <p:nvSpPr>
            <p:cNvPr id="19" name="TextBox 18">
              <a:extLst>
                <a:ext uri="{FF2B5EF4-FFF2-40B4-BE49-F238E27FC236}">
                  <a16:creationId xmlns:a16="http://schemas.microsoft.com/office/drawing/2014/main" id="{B743FD97-8B90-487A-0954-4E62A8C1DD36}"/>
                </a:ext>
              </a:extLst>
            </p:cNvPr>
            <p:cNvSpPr txBox="1"/>
            <p:nvPr/>
          </p:nvSpPr>
          <p:spPr>
            <a:xfrm>
              <a:off x="7970980" y="8699253"/>
              <a:ext cx="5994400" cy="919401"/>
            </a:xfrm>
            <a:prstGeom prst="roundRect">
              <a:avLst/>
            </a:prstGeom>
            <a:solidFill>
              <a:schemeClr val="bg1"/>
            </a:solidFill>
          </p:spPr>
          <p:txBody>
            <a:bodyPr wrap="square" rtlCol="0">
              <a:spAutoFit/>
            </a:bodyPr>
            <a:lstStyle/>
            <a:p>
              <a:r>
                <a:rPr lang="en-US" sz="4800"/>
                <a:t>Speed</a:t>
              </a:r>
              <a:endParaRPr lang="en-GB" sz="4800"/>
            </a:p>
          </p:txBody>
        </p:sp>
        <p:sp>
          <p:nvSpPr>
            <p:cNvPr id="20" name="TextBox 19">
              <a:extLst>
                <a:ext uri="{FF2B5EF4-FFF2-40B4-BE49-F238E27FC236}">
                  <a16:creationId xmlns:a16="http://schemas.microsoft.com/office/drawing/2014/main" id="{B6E30DAE-5458-6A77-6D58-E798A60B5480}"/>
                </a:ext>
              </a:extLst>
            </p:cNvPr>
            <p:cNvSpPr txBox="1"/>
            <p:nvPr/>
          </p:nvSpPr>
          <p:spPr>
            <a:xfrm>
              <a:off x="7970980" y="9919139"/>
              <a:ext cx="5994400" cy="919401"/>
            </a:xfrm>
            <a:prstGeom prst="roundRect">
              <a:avLst/>
            </a:prstGeom>
            <a:solidFill>
              <a:schemeClr val="bg1"/>
            </a:solidFill>
          </p:spPr>
          <p:txBody>
            <a:bodyPr wrap="square" rtlCol="0">
              <a:spAutoFit/>
            </a:bodyPr>
            <a:lstStyle/>
            <a:p>
              <a:r>
                <a:rPr lang="en-US" sz="4800"/>
                <a:t>Likelihood</a:t>
              </a:r>
              <a:endParaRPr lang="en-GB" sz="4800"/>
            </a:p>
          </p:txBody>
        </p:sp>
        <p:sp>
          <p:nvSpPr>
            <p:cNvPr id="21" name="TextBox 20">
              <a:extLst>
                <a:ext uri="{FF2B5EF4-FFF2-40B4-BE49-F238E27FC236}">
                  <a16:creationId xmlns:a16="http://schemas.microsoft.com/office/drawing/2014/main" id="{146ECD38-108D-573D-4FD7-E06F662BBB11}"/>
                </a:ext>
              </a:extLst>
            </p:cNvPr>
            <p:cNvSpPr txBox="1"/>
            <p:nvPr/>
          </p:nvSpPr>
          <p:spPr>
            <a:xfrm>
              <a:off x="7970978" y="11139024"/>
              <a:ext cx="5994400" cy="919401"/>
            </a:xfrm>
            <a:prstGeom prst="roundRect">
              <a:avLst/>
            </a:prstGeom>
            <a:solidFill>
              <a:srgbClr val="FFFF00"/>
            </a:solidFill>
          </p:spPr>
          <p:txBody>
            <a:bodyPr wrap="square" rtlCol="0">
              <a:spAutoFit/>
            </a:bodyPr>
            <a:lstStyle/>
            <a:p>
              <a:r>
                <a:rPr lang="en-US" sz="4800"/>
                <a:t>Wow Factor</a:t>
              </a:r>
              <a:endParaRPr lang="en-GB" sz="4800"/>
            </a:p>
          </p:txBody>
        </p:sp>
        <p:sp>
          <p:nvSpPr>
            <p:cNvPr id="22" name="TextBox 21">
              <a:extLst>
                <a:ext uri="{FF2B5EF4-FFF2-40B4-BE49-F238E27FC236}">
                  <a16:creationId xmlns:a16="http://schemas.microsoft.com/office/drawing/2014/main" id="{28F5E349-3D53-0644-8861-D72EAA2E898F}"/>
                </a:ext>
              </a:extLst>
            </p:cNvPr>
            <p:cNvSpPr txBox="1"/>
            <p:nvPr/>
          </p:nvSpPr>
          <p:spPr>
            <a:xfrm>
              <a:off x="14898255" y="7504984"/>
              <a:ext cx="1173018" cy="919401"/>
            </a:xfrm>
            <a:prstGeom prst="roundRect">
              <a:avLst/>
            </a:prstGeom>
            <a:solidFill>
              <a:schemeClr val="bg1"/>
            </a:solidFill>
          </p:spPr>
          <p:txBody>
            <a:bodyPr wrap="square" rtlCol="0">
              <a:spAutoFit/>
            </a:bodyPr>
            <a:lstStyle/>
            <a:p>
              <a:pPr algn="ctr"/>
              <a:r>
                <a:rPr lang="en-US" sz="4800"/>
                <a:t>9</a:t>
              </a:r>
              <a:endParaRPr lang="en-GB" sz="4800"/>
            </a:p>
          </p:txBody>
        </p:sp>
        <p:sp>
          <p:nvSpPr>
            <p:cNvPr id="23" name="TextBox 22">
              <a:extLst>
                <a:ext uri="{FF2B5EF4-FFF2-40B4-BE49-F238E27FC236}">
                  <a16:creationId xmlns:a16="http://schemas.microsoft.com/office/drawing/2014/main" id="{AED6B984-B21C-0E65-C505-490F2A330D29}"/>
                </a:ext>
              </a:extLst>
            </p:cNvPr>
            <p:cNvSpPr txBox="1"/>
            <p:nvPr/>
          </p:nvSpPr>
          <p:spPr>
            <a:xfrm>
              <a:off x="14898253" y="8699252"/>
              <a:ext cx="1173018" cy="919401"/>
            </a:xfrm>
            <a:prstGeom prst="roundRect">
              <a:avLst/>
            </a:prstGeom>
            <a:solidFill>
              <a:schemeClr val="bg1"/>
            </a:solidFill>
          </p:spPr>
          <p:txBody>
            <a:bodyPr wrap="square" rtlCol="0">
              <a:spAutoFit/>
            </a:bodyPr>
            <a:lstStyle/>
            <a:p>
              <a:pPr algn="ctr"/>
              <a:r>
                <a:rPr lang="en-US" sz="4800"/>
                <a:t>3</a:t>
              </a:r>
              <a:endParaRPr lang="en-GB" sz="4800"/>
            </a:p>
          </p:txBody>
        </p:sp>
        <p:sp>
          <p:nvSpPr>
            <p:cNvPr id="24" name="TextBox 23">
              <a:extLst>
                <a:ext uri="{FF2B5EF4-FFF2-40B4-BE49-F238E27FC236}">
                  <a16:creationId xmlns:a16="http://schemas.microsoft.com/office/drawing/2014/main" id="{066EBB46-6D36-314B-73D8-2951F6BB3EA4}"/>
                </a:ext>
              </a:extLst>
            </p:cNvPr>
            <p:cNvSpPr txBox="1"/>
            <p:nvPr/>
          </p:nvSpPr>
          <p:spPr>
            <a:xfrm>
              <a:off x="14898251" y="9893520"/>
              <a:ext cx="1173018" cy="919401"/>
            </a:xfrm>
            <a:prstGeom prst="roundRect">
              <a:avLst/>
            </a:prstGeom>
            <a:solidFill>
              <a:schemeClr val="bg1"/>
            </a:solidFill>
          </p:spPr>
          <p:txBody>
            <a:bodyPr wrap="square" rtlCol="0">
              <a:spAutoFit/>
            </a:bodyPr>
            <a:lstStyle/>
            <a:p>
              <a:pPr algn="ctr"/>
              <a:r>
                <a:rPr lang="en-US" sz="4800"/>
                <a:t>2</a:t>
              </a:r>
              <a:endParaRPr lang="en-GB" sz="4800"/>
            </a:p>
          </p:txBody>
        </p:sp>
        <p:sp>
          <p:nvSpPr>
            <p:cNvPr id="25" name="TextBox 24">
              <a:extLst>
                <a:ext uri="{FF2B5EF4-FFF2-40B4-BE49-F238E27FC236}">
                  <a16:creationId xmlns:a16="http://schemas.microsoft.com/office/drawing/2014/main" id="{C672C0F1-3855-7A19-6ED4-B46411A24578}"/>
                </a:ext>
              </a:extLst>
            </p:cNvPr>
            <p:cNvSpPr txBox="1"/>
            <p:nvPr/>
          </p:nvSpPr>
          <p:spPr>
            <a:xfrm>
              <a:off x="14898249" y="11139024"/>
              <a:ext cx="1173018" cy="919401"/>
            </a:xfrm>
            <a:prstGeom prst="roundRect">
              <a:avLst/>
            </a:prstGeom>
            <a:solidFill>
              <a:srgbClr val="FFFF00"/>
            </a:solidFill>
          </p:spPr>
          <p:txBody>
            <a:bodyPr wrap="square" rtlCol="0">
              <a:spAutoFit/>
            </a:bodyPr>
            <a:lstStyle/>
            <a:p>
              <a:pPr algn="ctr"/>
              <a:endParaRPr lang="en-GB" sz="4800"/>
            </a:p>
          </p:txBody>
        </p:sp>
        <p:sp>
          <p:nvSpPr>
            <p:cNvPr id="26" name="TextBox 25">
              <a:extLst>
                <a:ext uri="{FF2B5EF4-FFF2-40B4-BE49-F238E27FC236}">
                  <a16:creationId xmlns:a16="http://schemas.microsoft.com/office/drawing/2014/main" id="{11C88187-E19A-BC88-A705-D09D2A59EA50}"/>
                </a:ext>
              </a:extLst>
            </p:cNvPr>
            <p:cNvSpPr txBox="1"/>
            <p:nvPr/>
          </p:nvSpPr>
          <p:spPr>
            <a:xfrm>
              <a:off x="7970978" y="694624"/>
              <a:ext cx="8234216" cy="1191816"/>
            </a:xfrm>
            <a:prstGeom prst="roundRect">
              <a:avLst/>
            </a:prstGeom>
            <a:solidFill>
              <a:schemeClr val="bg2">
                <a:lumMod val="25000"/>
              </a:schemeClr>
            </a:solidFill>
          </p:spPr>
          <p:txBody>
            <a:bodyPr wrap="square" rtlCol="0">
              <a:spAutoFit/>
            </a:bodyPr>
            <a:lstStyle/>
            <a:p>
              <a:pPr algn="ctr"/>
              <a:r>
                <a:rPr lang="en-US" sz="6400" b="1">
                  <a:solidFill>
                    <a:schemeClr val="bg1"/>
                  </a:solidFill>
                </a:rPr>
                <a:t>Moss Board</a:t>
              </a:r>
              <a:endParaRPr lang="en-GB" sz="6400" b="1">
                <a:solidFill>
                  <a:schemeClr val="bg1"/>
                </a:solidFill>
              </a:endParaRPr>
            </a:p>
          </p:txBody>
        </p:sp>
      </p:grpSp>
      <p:sp>
        <p:nvSpPr>
          <p:cNvPr id="27" name="TextBox 26">
            <a:extLst>
              <a:ext uri="{FF2B5EF4-FFF2-40B4-BE49-F238E27FC236}">
                <a16:creationId xmlns:a16="http://schemas.microsoft.com/office/drawing/2014/main" id="{E7C746C5-C5AE-7E44-8B6A-1690E01BD1CF}"/>
              </a:ext>
            </a:extLst>
          </p:cNvPr>
          <p:cNvSpPr txBox="1"/>
          <p:nvPr/>
        </p:nvSpPr>
        <p:spPr>
          <a:xfrm>
            <a:off x="11113195" y="771800"/>
            <a:ext cx="8221946" cy="3000693"/>
          </a:xfrm>
          <a:prstGeom prst="flowChartConnector">
            <a:avLst/>
          </a:prstGeom>
          <a:solidFill>
            <a:srgbClr val="2F4C1B"/>
          </a:solidFill>
          <a:ln w="12700" cap="flat">
            <a:solidFill>
              <a:srgbClr val="92D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6600" b="0" i="0" u="none" strike="noStrike" cap="none" spc="0" normalizeH="0" baseline="0" dirty="0">
                <a:ln>
                  <a:noFill/>
                </a:ln>
                <a:solidFill>
                  <a:srgbClr val="F29E8E"/>
                </a:solidFill>
                <a:effectLst/>
                <a:uFillTx/>
                <a:latin typeface="+mn-lt"/>
                <a:ea typeface="+mn-ea"/>
                <a:cs typeface="+mn-cs"/>
                <a:sym typeface="Helvetica Neue"/>
              </a:rPr>
              <a:t>Powered by photosynthesis</a:t>
            </a:r>
            <a:endParaRPr kumimoji="0" lang="en-GB" sz="6600" b="0" i="0" u="none" strike="noStrike" cap="none" spc="0" normalizeH="0" baseline="0" dirty="0">
              <a:ln>
                <a:noFill/>
              </a:ln>
              <a:solidFill>
                <a:srgbClr val="F29E8E"/>
              </a:solidFill>
              <a:effectLst/>
              <a:uFillTx/>
              <a:latin typeface="+mn-lt"/>
              <a:ea typeface="+mn-ea"/>
              <a:cs typeface="+mn-cs"/>
              <a:sym typeface="Helvetica Neue"/>
            </a:endParaRPr>
          </a:p>
        </p:txBody>
      </p:sp>
      <p:sp>
        <p:nvSpPr>
          <p:cNvPr id="28" name="TextBox 27">
            <a:extLst>
              <a:ext uri="{FF2B5EF4-FFF2-40B4-BE49-F238E27FC236}">
                <a16:creationId xmlns:a16="http://schemas.microsoft.com/office/drawing/2014/main" id="{2A6542D0-3A3E-3A72-D7E9-15448A8015F9}"/>
              </a:ext>
            </a:extLst>
          </p:cNvPr>
          <p:cNvSpPr txBox="1"/>
          <p:nvPr/>
        </p:nvSpPr>
        <p:spPr>
          <a:xfrm>
            <a:off x="16969555" y="3287319"/>
            <a:ext cx="6880674" cy="4428907"/>
          </a:xfrm>
          <a:prstGeom prst="flowChartConnector">
            <a:avLst/>
          </a:prstGeom>
          <a:solidFill>
            <a:srgbClr val="2F4C1B"/>
          </a:solidFill>
          <a:ln w="12700" cap="flat">
            <a:solidFill>
              <a:srgbClr val="92D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en-US" sz="6600" dirty="0">
                <a:solidFill>
                  <a:srgbClr val="F29E8E"/>
                </a:solidFill>
              </a:rPr>
              <a:t>Still usable as a regular skateboard</a:t>
            </a:r>
            <a:endParaRPr kumimoji="0" lang="en-GB" sz="6600" b="0" i="0" u="none" strike="noStrike" cap="none" spc="0" normalizeH="0" baseline="0" dirty="0">
              <a:ln>
                <a:noFill/>
              </a:ln>
              <a:solidFill>
                <a:srgbClr val="F29E8E"/>
              </a:solidFill>
              <a:effectLst/>
              <a:uFillTx/>
              <a:latin typeface="+mn-lt"/>
              <a:ea typeface="+mn-ea"/>
              <a:cs typeface="+mn-cs"/>
              <a:sym typeface="Helvetica Neue"/>
            </a:endParaRPr>
          </a:p>
        </p:txBody>
      </p:sp>
      <p:sp>
        <p:nvSpPr>
          <p:cNvPr id="29" name="TextBox 28">
            <a:extLst>
              <a:ext uri="{FF2B5EF4-FFF2-40B4-BE49-F238E27FC236}">
                <a16:creationId xmlns:a16="http://schemas.microsoft.com/office/drawing/2014/main" id="{A625A6F4-F537-0A15-C154-F4DD33AC84AF}"/>
              </a:ext>
            </a:extLst>
          </p:cNvPr>
          <p:cNvSpPr txBox="1"/>
          <p:nvPr/>
        </p:nvSpPr>
        <p:spPr>
          <a:xfrm>
            <a:off x="11318217" y="7958041"/>
            <a:ext cx="7811901" cy="1572478"/>
          </a:xfrm>
          <a:prstGeom prst="flowChartConnector">
            <a:avLst/>
          </a:prstGeom>
          <a:solidFill>
            <a:srgbClr val="2F4C1B"/>
          </a:solidFill>
          <a:ln w="12700" cap="flat">
            <a:solidFill>
              <a:srgbClr val="92D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en-US" sz="6600" dirty="0">
                <a:solidFill>
                  <a:srgbClr val="F29E8E"/>
                </a:solidFill>
              </a:rPr>
              <a:t>No pollution</a:t>
            </a:r>
            <a:endParaRPr kumimoji="0" lang="en-GB" sz="6600" b="0" i="0" u="none" strike="noStrike" cap="none" spc="0" normalizeH="0" baseline="0" dirty="0">
              <a:ln>
                <a:noFill/>
              </a:ln>
              <a:solidFill>
                <a:srgbClr val="F29E8E"/>
              </a:solidFill>
              <a:effectLst/>
              <a:uFillTx/>
              <a:latin typeface="+mn-lt"/>
              <a:ea typeface="+mn-ea"/>
              <a:cs typeface="+mn-cs"/>
              <a:sym typeface="Helvetica Neue"/>
            </a:endParaRPr>
          </a:p>
        </p:txBody>
      </p:sp>
      <p:sp>
        <p:nvSpPr>
          <p:cNvPr id="30" name="TextBox 29">
            <a:extLst>
              <a:ext uri="{FF2B5EF4-FFF2-40B4-BE49-F238E27FC236}">
                <a16:creationId xmlns:a16="http://schemas.microsoft.com/office/drawing/2014/main" id="{7534A38B-3B42-C52B-6658-1CB414855AA0}"/>
              </a:ext>
            </a:extLst>
          </p:cNvPr>
          <p:cNvSpPr txBox="1"/>
          <p:nvPr/>
        </p:nvSpPr>
        <p:spPr>
          <a:xfrm>
            <a:off x="16969555" y="9729491"/>
            <a:ext cx="6880674" cy="3000693"/>
          </a:xfrm>
          <a:prstGeom prst="flowChartConnector">
            <a:avLst/>
          </a:prstGeom>
          <a:solidFill>
            <a:srgbClr val="2F4C1B"/>
          </a:solidFill>
          <a:ln w="12700" cap="flat">
            <a:solidFill>
              <a:srgbClr val="92D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6600" b="0" i="0" u="none" strike="noStrike" cap="none" spc="0" normalizeH="0" baseline="0" dirty="0">
                <a:ln>
                  <a:noFill/>
                </a:ln>
                <a:solidFill>
                  <a:schemeClr val="bg1"/>
                </a:solidFill>
                <a:effectLst/>
                <a:uFillTx/>
                <a:latin typeface="+mn-lt"/>
                <a:ea typeface="+mn-ea"/>
                <a:cs typeface="+mn-cs"/>
                <a:sym typeface="Helvetica Neue"/>
              </a:rPr>
              <a:t> </a:t>
            </a:r>
            <a:r>
              <a:rPr lang="en-US" sz="6600" dirty="0">
                <a:solidFill>
                  <a:srgbClr val="F29E8E"/>
                </a:solidFill>
              </a:rPr>
              <a:t>Produces oxygen</a:t>
            </a:r>
            <a:endParaRPr kumimoji="0" lang="en-GB" sz="6600" b="0" i="0" u="none" strike="noStrike" cap="none" spc="0" normalizeH="0" baseline="0" dirty="0">
              <a:ln>
                <a:noFill/>
              </a:ln>
              <a:solidFill>
                <a:srgbClr val="F29E8E"/>
              </a:solidFill>
              <a:effectLst/>
              <a:uFillTx/>
              <a:latin typeface="+mn-lt"/>
              <a:ea typeface="+mn-ea"/>
              <a:cs typeface="+mn-cs"/>
              <a:sym typeface="Helvetica Neue"/>
            </a:endParaRPr>
          </a:p>
        </p:txBody>
      </p:sp>
    </p:spTree>
    <p:extLst>
      <p:ext uri="{BB962C8B-B14F-4D97-AF65-F5344CB8AC3E}">
        <p14:creationId xmlns:p14="http://schemas.microsoft.com/office/powerpoint/2010/main" val="121337207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ape, square&#10;&#10;Description automatically generated">
            <a:extLst>
              <a:ext uri="{FF2B5EF4-FFF2-40B4-BE49-F238E27FC236}">
                <a16:creationId xmlns:a16="http://schemas.microsoft.com/office/drawing/2014/main" id="{3CB3E16F-51C0-5AFE-C258-AE7270AE9A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0" cy="13729252"/>
          </a:xfrm>
          <a:prstGeom prst="rect">
            <a:avLst/>
          </a:prstGeom>
        </p:spPr>
      </p:pic>
      <p:pic>
        <p:nvPicPr>
          <p:cNvPr id="6" name="Picture 5" descr="A green and black sign&#10;&#10;Description automatically generated with low confidence">
            <a:extLst>
              <a:ext uri="{FF2B5EF4-FFF2-40B4-BE49-F238E27FC236}">
                <a16:creationId xmlns:a16="http://schemas.microsoft.com/office/drawing/2014/main" id="{8F1A7B89-C468-DDBE-D2A1-7DFCE813DE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160" y="4368052"/>
            <a:ext cx="10931679" cy="4426324"/>
          </a:xfrm>
          <a:prstGeom prst="rect">
            <a:avLst/>
          </a:prstGeom>
        </p:spPr>
      </p:pic>
    </p:spTree>
    <p:extLst>
      <p:ext uri="{BB962C8B-B14F-4D97-AF65-F5344CB8AC3E}">
        <p14:creationId xmlns:p14="http://schemas.microsoft.com/office/powerpoint/2010/main" val="828744433"/>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7F21B16058BA48B86AAD76BAD68A00" ma:contentTypeVersion="16" ma:contentTypeDescription="Create a new document." ma:contentTypeScope="" ma:versionID="239455224098cc4e596f469f956b9bed">
  <xsd:schema xmlns:xsd="http://www.w3.org/2001/XMLSchema" xmlns:xs="http://www.w3.org/2001/XMLSchema" xmlns:p="http://schemas.microsoft.com/office/2006/metadata/properties" xmlns:ns2="7462a2d9-f055-4e0b-a931-2d9f1fccad37" xmlns:ns3="17ab7feb-103c-43e2-999d-b4ab3178c1c5" targetNamespace="http://schemas.microsoft.com/office/2006/metadata/properties" ma:root="true" ma:fieldsID="6339cc50951b7badbb0749bd3c1456b0" ns2:_="" ns3:_="">
    <xsd:import namespace="7462a2d9-f055-4e0b-a931-2d9f1fccad37"/>
    <xsd:import namespace="17ab7feb-103c-43e2-999d-b4ab3178c1c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62a2d9-f055-4e0b-a931-2d9f1fccad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8dfb753-039b-4cfc-8f14-50b6fd69c13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7ab7feb-103c-43e2-999d-b4ab3178c1c5"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05f9b3e-dbc7-48bb-85c8-cb5db7cffad8}" ma:internalName="TaxCatchAll" ma:showField="CatchAllData" ma:web="17ab7feb-103c-43e2-999d-b4ab3178c1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462a2d9-f055-4e0b-a931-2d9f1fccad37">
      <Terms xmlns="http://schemas.microsoft.com/office/infopath/2007/PartnerControls"/>
    </lcf76f155ced4ddcb4097134ff3c332f>
    <TaxCatchAll xmlns="17ab7feb-103c-43e2-999d-b4ab3178c1c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5D9B52-E94E-4B72-B46C-58A9081D78BD}">
  <ds:schemaRefs>
    <ds:schemaRef ds:uri="17ab7feb-103c-43e2-999d-b4ab3178c1c5"/>
    <ds:schemaRef ds:uri="7462a2d9-f055-4e0b-a931-2d9f1fccad3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F40DD71-E15A-4B74-8FCA-3BAF6062AC58}">
  <ds:schemaRefs>
    <ds:schemaRef ds:uri="17ab7feb-103c-43e2-999d-b4ab3178c1c5"/>
    <ds:schemaRef ds:uri="7462a2d9-f055-4e0b-a931-2d9f1fccad3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C52CC1A-5675-409E-B10A-17788524E9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110</TotalTime>
  <Words>764</Words>
  <Application>Microsoft Macintosh PowerPoint</Application>
  <PresentationFormat>Custom</PresentationFormat>
  <Paragraphs>112</Paragraphs>
  <Slides>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Helvetica Neue</vt:lpstr>
      <vt:lpstr>Söhne Breit Kräftig</vt:lpstr>
      <vt:lpstr>Söhne Schmal Bold</vt:lpstr>
      <vt:lpstr>21_BasicWhite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Engagement Team</cp:lastModifiedBy>
  <cp:revision>6</cp:revision>
  <dcterms:modified xsi:type="dcterms:W3CDTF">2022-10-17T09:25:27Z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0x010100AF7F21B16058BA48B86AAD76BAD68A00</vt:lpwstr>
  </property>
  <property fmtid="{D5CDD505-2E9C-101B-9397-08002B2CF9AE}" pid="3" name="MediaServiceImageTags">
    <vt:lpwstr/>
  </property>
</Properties>
</file>